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9" r:id="rId2"/>
    <p:sldId id="256" r:id="rId3"/>
    <p:sldId id="257" r:id="rId4"/>
    <p:sldId id="258" r:id="rId5"/>
    <p:sldId id="259" r:id="rId6"/>
    <p:sldId id="261" r:id="rId7"/>
    <p:sldId id="262" r:id="rId8"/>
    <p:sldId id="263" r:id="rId9"/>
    <p:sldId id="264" r:id="rId10"/>
    <p:sldId id="266" r:id="rId11"/>
    <p:sldId id="268" r:id="rId12"/>
    <p:sldId id="270" r:id="rId13"/>
    <p:sldId id="281" r:id="rId14"/>
    <p:sldId id="282" r:id="rId15"/>
    <p:sldId id="283" r:id="rId16"/>
    <p:sldId id="284" r:id="rId17"/>
    <p:sldId id="272" r:id="rId18"/>
    <p:sldId id="273" r:id="rId19"/>
    <p:sldId id="274" r:id="rId20"/>
    <p:sldId id="275" r:id="rId21"/>
    <p:sldId id="276" r:id="rId22"/>
    <p:sldId id="277" r:id="rId23"/>
    <p:sldId id="278" r:id="rId24"/>
    <p:sldId id="279" r:id="rId25"/>
    <p:sldId id="280" r:id="rId26"/>
    <p:sldId id="285" r:id="rId27"/>
    <p:sldId id="286" r:id="rId28"/>
    <p:sldId id="287" r:id="rId29"/>
    <p:sldId id="288" r:id="rId30"/>
    <p:sldId id="290" r:id="rId3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C944257-27EF-D643-9AF5-4CB0A18D4A9C}" type="datetimeFigureOut">
              <a:rPr lang="tr-TR" smtClean="0"/>
              <a:t>13.03.2024</a:t>
            </a:fld>
            <a:endParaRPr lang="tr-TR"/>
          </a:p>
        </p:txBody>
      </p:sp>
      <p:sp>
        <p:nvSpPr>
          <p:cNvPr id="4" name="Slayt Resmi Yer Tutucusu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5B268761-3369-CE49-9332-5A7372762F9C}" type="slidenum">
              <a:rPr lang="tr-TR" smtClean="0"/>
              <a:t>‹#›</a:t>
            </a:fld>
            <a:endParaRPr lang="tr-TR"/>
          </a:p>
        </p:txBody>
      </p:sp>
    </p:spTree>
    <p:extLst>
      <p:ext uri="{BB962C8B-B14F-4D97-AF65-F5344CB8AC3E}">
        <p14:creationId xmlns:p14="http://schemas.microsoft.com/office/powerpoint/2010/main" val="328615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slow">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4" Type="http://schemas.openxmlformats.org/officeDocument/2006/relationships/image" Target="../media/image7.png"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 Id="rId4" Type="http://schemas.openxmlformats.org/officeDocument/2006/relationships/image" Target="../media/image8.png"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1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1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3.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1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4.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1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5.xml" /><Relationship Id="rId1" Type="http://schemas.openxmlformats.org/officeDocument/2006/relationships/slideLayout" Target="../slideLayouts/slideLayout1.xml" /><Relationship Id="rId4" Type="http://schemas.openxmlformats.org/officeDocument/2006/relationships/image" Target="../media/image13.png" /></Relationships>
</file>

<file path=ppt/slides/_rels/slide1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6.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8.xml" /><Relationship Id="rId1" Type="http://schemas.openxmlformats.org/officeDocument/2006/relationships/slideLayout" Target="../slideLayouts/slideLayout1.xml" /><Relationship Id="rId4" Type="http://schemas.openxmlformats.org/officeDocument/2006/relationships/image" Target="../media/image14.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9.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0.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1.xml" /><Relationship Id="rId1" Type="http://schemas.openxmlformats.org/officeDocument/2006/relationships/slideLayout" Target="../slideLayouts/slideLayout1.xml" /><Relationship Id="rId4" Type="http://schemas.openxmlformats.org/officeDocument/2006/relationships/image" Target="../media/image15.png" /></Relationships>
</file>

<file path=ppt/slides/_rels/slide2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2.xml" /><Relationship Id="rId1" Type="http://schemas.openxmlformats.org/officeDocument/2006/relationships/slideLayout" Target="../slideLayouts/slideLayout1.xml" /><Relationship Id="rId4" Type="http://schemas.openxmlformats.org/officeDocument/2006/relationships/image" Target="../media/image16.png" /></Relationships>
</file>

<file path=ppt/slides/_rels/slide2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3.xml" /><Relationship Id="rId1" Type="http://schemas.openxmlformats.org/officeDocument/2006/relationships/slideLayout" Target="../slideLayouts/slideLayout1.xml" /><Relationship Id="rId4" Type="http://schemas.openxmlformats.org/officeDocument/2006/relationships/image" Target="../media/image17.png"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5.xml" /><Relationship Id="rId1" Type="http://schemas.openxmlformats.org/officeDocument/2006/relationships/slideLayout" Target="../slideLayouts/slideLayout1.xml" /><Relationship Id="rId4" Type="http://schemas.openxmlformats.org/officeDocument/2006/relationships/hyperlink" Target="https://www.geeksforgeeks.org/binary-search/" TargetMode="External"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7.xml" /><Relationship Id="rId1" Type="http://schemas.openxmlformats.org/officeDocument/2006/relationships/slideLayout" Target="../slideLayouts/slideLayout1.xml" /><Relationship Id="rId4" Type="http://schemas.openxmlformats.org/officeDocument/2006/relationships/image" Target="../media/image18.png" /></Relationships>
</file>

<file path=ppt/slides/_rels/slide2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848"/>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B973DCE-E43B-CDB1-2410-230F80A6BF3E}"/>
              </a:ext>
            </a:extLst>
          </p:cNvPr>
          <p:cNvSpPr txBox="1"/>
          <p:nvPr/>
        </p:nvSpPr>
        <p:spPr>
          <a:xfrm>
            <a:off x="1872343" y="1491735"/>
            <a:ext cx="7315200" cy="707886"/>
          </a:xfrm>
          <a:prstGeom prst="rect">
            <a:avLst/>
          </a:prstGeom>
          <a:noFill/>
        </p:spPr>
        <p:txBody>
          <a:bodyPr wrap="square">
            <a:spAutoFit/>
          </a:bodyPr>
          <a:lstStyle/>
          <a:p>
            <a:r>
              <a:rPr lang="tr-TR" sz="4000" dirty="0">
                <a:solidFill>
                  <a:srgbClr val="C00000"/>
                </a:solidFill>
              </a:rPr>
              <a:t>SORT AND SEARCH ALGORITHMS</a:t>
            </a:r>
          </a:p>
        </p:txBody>
      </p:sp>
      <p:sp>
        <p:nvSpPr>
          <p:cNvPr id="5" name="Metin kutusu 4">
            <a:extLst>
              <a:ext uri="{FF2B5EF4-FFF2-40B4-BE49-F238E27FC236}">
                <a16:creationId xmlns:a16="http://schemas.microsoft.com/office/drawing/2014/main" id="{A4DF9D2A-9590-50C3-F512-85CDDEC208A8}"/>
              </a:ext>
            </a:extLst>
          </p:cNvPr>
          <p:cNvSpPr txBox="1"/>
          <p:nvPr/>
        </p:nvSpPr>
        <p:spPr>
          <a:xfrm>
            <a:off x="1872343" y="3182035"/>
            <a:ext cx="7315200" cy="3970318"/>
          </a:xfrm>
          <a:prstGeom prst="rect">
            <a:avLst/>
          </a:prstGeom>
          <a:noFill/>
        </p:spPr>
        <p:txBody>
          <a:bodyPr wrap="square">
            <a:spAutoFit/>
          </a:bodyPr>
          <a:lstStyle/>
          <a:p>
            <a:r>
              <a:rPr lang="tr-TR" sz="3600" dirty="0">
                <a:solidFill>
                  <a:schemeClr val="bg1"/>
                </a:solidFill>
              </a:rPr>
              <a:t>•</a:t>
            </a:r>
            <a:r>
              <a:rPr lang="tr-TR" sz="3600" dirty="0" err="1">
                <a:solidFill>
                  <a:schemeClr val="bg1"/>
                </a:solidFill>
              </a:rPr>
              <a:t>Quick</a:t>
            </a:r>
            <a:r>
              <a:rPr lang="tr-TR" sz="3600" dirty="0">
                <a:solidFill>
                  <a:schemeClr val="bg1"/>
                </a:solidFill>
              </a:rPr>
              <a:t> </a:t>
            </a:r>
            <a:r>
              <a:rPr lang="tr-TR" sz="3600" dirty="0" err="1">
                <a:solidFill>
                  <a:schemeClr val="bg1"/>
                </a:solidFill>
              </a:rPr>
              <a:t>Sort</a:t>
            </a:r>
            <a:r>
              <a:rPr lang="tr-TR" sz="3600" dirty="0">
                <a:solidFill>
                  <a:schemeClr val="bg1"/>
                </a:solidFill>
              </a:rPr>
              <a:t>,</a:t>
            </a:r>
          </a:p>
          <a:p>
            <a:r>
              <a:rPr lang="tr-TR" sz="3600" dirty="0">
                <a:solidFill>
                  <a:schemeClr val="bg1"/>
                </a:solidFill>
              </a:rPr>
              <a:t> </a:t>
            </a:r>
            <a:r>
              <a:rPr lang="tr-TR" sz="3600" dirty="0" err="1">
                <a:solidFill>
                  <a:schemeClr val="bg1"/>
                </a:solidFill>
              </a:rPr>
              <a:t>Heap</a:t>
            </a:r>
            <a:r>
              <a:rPr lang="tr-TR" sz="3600" dirty="0">
                <a:solidFill>
                  <a:schemeClr val="bg1"/>
                </a:solidFill>
              </a:rPr>
              <a:t> </a:t>
            </a:r>
            <a:r>
              <a:rPr lang="tr-TR" sz="3600" dirty="0" err="1">
                <a:solidFill>
                  <a:schemeClr val="bg1"/>
                </a:solidFill>
              </a:rPr>
              <a:t>sort</a:t>
            </a:r>
            <a:r>
              <a:rPr lang="tr-TR" sz="3600" dirty="0">
                <a:solidFill>
                  <a:schemeClr val="bg1"/>
                </a:solidFill>
              </a:rPr>
              <a:t>,</a:t>
            </a:r>
          </a:p>
          <a:p>
            <a:r>
              <a:rPr lang="tr-TR" sz="3600" dirty="0">
                <a:solidFill>
                  <a:schemeClr val="bg1"/>
                </a:solidFill>
              </a:rPr>
              <a:t> </a:t>
            </a:r>
            <a:r>
              <a:rPr lang="tr-TR" sz="3600" dirty="0" err="1">
                <a:solidFill>
                  <a:schemeClr val="bg1"/>
                </a:solidFill>
              </a:rPr>
              <a:t>Insertion</a:t>
            </a:r>
            <a:r>
              <a:rPr lang="tr-TR" sz="3600" dirty="0">
                <a:solidFill>
                  <a:schemeClr val="bg1"/>
                </a:solidFill>
              </a:rPr>
              <a:t> </a:t>
            </a:r>
            <a:r>
              <a:rPr lang="tr-TR" sz="3600" dirty="0" err="1">
                <a:solidFill>
                  <a:schemeClr val="bg1"/>
                </a:solidFill>
              </a:rPr>
              <a:t>Sort</a:t>
            </a:r>
            <a:r>
              <a:rPr lang="tr-TR" sz="3600" dirty="0">
                <a:solidFill>
                  <a:schemeClr val="bg1"/>
                </a:solidFill>
              </a:rPr>
              <a:t>.</a:t>
            </a:r>
          </a:p>
          <a:p>
            <a:endParaRPr lang="tr-TR" sz="3600" dirty="0">
              <a:solidFill>
                <a:schemeClr val="bg1"/>
              </a:solidFill>
            </a:endParaRPr>
          </a:p>
          <a:p>
            <a:r>
              <a:rPr lang="tr-TR" sz="3600" dirty="0">
                <a:solidFill>
                  <a:schemeClr val="bg1"/>
                </a:solidFill>
              </a:rPr>
              <a:t>•</a:t>
            </a:r>
            <a:r>
              <a:rPr lang="tr-TR" sz="3600" dirty="0" err="1">
                <a:solidFill>
                  <a:schemeClr val="bg1"/>
                </a:solidFill>
              </a:rPr>
              <a:t>Fibonacci</a:t>
            </a:r>
            <a:r>
              <a:rPr lang="tr-TR" sz="3600" dirty="0">
                <a:solidFill>
                  <a:schemeClr val="bg1"/>
                </a:solidFill>
              </a:rPr>
              <a:t> </a:t>
            </a:r>
            <a:r>
              <a:rPr lang="tr-TR" sz="3600" dirty="0" err="1">
                <a:solidFill>
                  <a:schemeClr val="bg1"/>
                </a:solidFill>
              </a:rPr>
              <a:t>search</a:t>
            </a:r>
            <a:r>
              <a:rPr lang="tr-TR" sz="3600" dirty="0">
                <a:solidFill>
                  <a:schemeClr val="bg1"/>
                </a:solidFill>
              </a:rPr>
              <a:t>,</a:t>
            </a:r>
          </a:p>
          <a:p>
            <a:r>
              <a:rPr lang="tr-TR" sz="3600" dirty="0">
                <a:solidFill>
                  <a:schemeClr val="bg1"/>
                </a:solidFill>
              </a:rPr>
              <a:t>  </a:t>
            </a:r>
            <a:r>
              <a:rPr lang="tr-TR" sz="3600" dirty="0" err="1">
                <a:solidFill>
                  <a:schemeClr val="bg1"/>
                </a:solidFill>
              </a:rPr>
              <a:t>Binarry</a:t>
            </a:r>
            <a:r>
              <a:rPr lang="tr-TR" sz="3600" dirty="0">
                <a:solidFill>
                  <a:schemeClr val="bg1"/>
                </a:solidFill>
              </a:rPr>
              <a:t> </a:t>
            </a:r>
            <a:r>
              <a:rPr lang="tr-TR" sz="3600" dirty="0" err="1">
                <a:solidFill>
                  <a:schemeClr val="bg1"/>
                </a:solidFill>
              </a:rPr>
              <a:t>search</a:t>
            </a:r>
            <a:r>
              <a:rPr lang="tr-TR" sz="3600" dirty="0">
                <a:solidFill>
                  <a:schemeClr val="bg1"/>
                </a:solidFill>
              </a:rPr>
              <a:t>,</a:t>
            </a:r>
          </a:p>
          <a:p>
            <a:r>
              <a:rPr lang="tr-TR" sz="3600" dirty="0">
                <a:solidFill>
                  <a:schemeClr val="bg1"/>
                </a:solidFill>
              </a:rPr>
              <a:t>  </a:t>
            </a:r>
            <a:r>
              <a:rPr lang="tr-TR" sz="3600" dirty="0" err="1">
                <a:solidFill>
                  <a:schemeClr val="bg1"/>
                </a:solidFill>
              </a:rPr>
              <a:t>Ternary</a:t>
            </a:r>
            <a:r>
              <a:rPr lang="tr-TR" sz="3600" dirty="0">
                <a:solidFill>
                  <a:schemeClr val="bg1"/>
                </a:solidFill>
              </a:rPr>
              <a:t> </a:t>
            </a:r>
            <a:r>
              <a:rPr lang="tr-TR" sz="3600" dirty="0" err="1">
                <a:solidFill>
                  <a:schemeClr val="bg1"/>
                </a:solidFill>
              </a:rPr>
              <a:t>Search</a:t>
            </a:r>
            <a:endParaRPr lang="tr-TR" sz="3600" dirty="0">
              <a:solidFill>
                <a:schemeClr val="bg1"/>
              </a:solidFill>
            </a:endParaRPr>
          </a:p>
        </p:txBody>
      </p:sp>
    </p:spTree>
    <p:extLst>
      <p:ext uri="{BB962C8B-B14F-4D97-AF65-F5344CB8AC3E}">
        <p14:creationId xmlns:p14="http://schemas.microsoft.com/office/powerpoint/2010/main" val="387397181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210679" y="980860"/>
            <a:ext cx="10554414" cy="1333024"/>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3) Daha sonra növbəti indeksin dəyəri key olaraq qəbul edilir və özündən əvvəlki indeksin dəyərləri ilə müqayisə olunmağa başlayır. Aşağıdakı şəkil 3-də bu proses ətraflı olaraq göstərilmişdir.</a:t>
            </a:r>
            <a:endParaRPr lang="en-US" sz="2187" dirty="0"/>
          </a:p>
        </p:txBody>
      </p:sp>
      <p:pic>
        <p:nvPicPr>
          <p:cNvPr id="7" name="Image 1" descr="preencoded.png">
            <a:extLst>
              <a:ext uri="{FF2B5EF4-FFF2-40B4-BE49-F238E27FC236}">
                <a16:creationId xmlns:a16="http://schemas.microsoft.com/office/drawing/2014/main" id="{50CF901A-4285-CDEE-CF15-2CF7AE9BD383}"/>
              </a:ext>
            </a:extLst>
          </p:cNvPr>
          <p:cNvPicPr>
            <a:picLocks noChangeAspect="1"/>
          </p:cNvPicPr>
          <p:nvPr/>
        </p:nvPicPr>
        <p:blipFill>
          <a:blip r:embed="rId4"/>
          <a:stretch>
            <a:fillRect/>
          </a:stretch>
        </p:blipFill>
        <p:spPr>
          <a:xfrm>
            <a:off x="1368385" y="2834532"/>
            <a:ext cx="5946815" cy="4874419"/>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167135" y="908288"/>
            <a:ext cx="10554414" cy="1333024"/>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4) Daha sonra növbəti indeksin dəyəri key olaraq qəbul edilir və özündən əvvəlki indeksin dəyərləri ilə müqayisə olunmağa başlayır. Aşağıdakı şəkil 4-də bu proses ətraflı olaraq göstərilmişdir.</a:t>
            </a:r>
            <a:endParaRPr lang="en-US" sz="2187" dirty="0"/>
          </a:p>
        </p:txBody>
      </p:sp>
      <p:pic>
        <p:nvPicPr>
          <p:cNvPr id="7" name="Image 1" descr="preencoded.png">
            <a:extLst>
              <a:ext uri="{FF2B5EF4-FFF2-40B4-BE49-F238E27FC236}">
                <a16:creationId xmlns:a16="http://schemas.microsoft.com/office/drawing/2014/main" id="{B7E49C7D-CF0C-2206-1E5E-EDF7C6BF4474}"/>
              </a:ext>
            </a:extLst>
          </p:cNvPr>
          <p:cNvPicPr>
            <a:picLocks noChangeAspect="1"/>
          </p:cNvPicPr>
          <p:nvPr/>
        </p:nvPicPr>
        <p:blipFill>
          <a:blip r:embed="rId4"/>
          <a:stretch>
            <a:fillRect/>
          </a:stretch>
        </p:blipFill>
        <p:spPr>
          <a:xfrm>
            <a:off x="1167135" y="2798246"/>
            <a:ext cx="6530578" cy="4874419"/>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210679" y="922803"/>
            <a:ext cx="10554414" cy="1333024"/>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5) Nəhayət son prosesə gəlib çatdıq, sonuncu indeksin dəyəri də key olarağ qəbul edilir və özündən əvvəlki indeksin dəyərləri ilə müqayisəyə girir.Aşağıdakı şəkil 5-də bu proses ətraflı olaraq göstərilmişdir.</a:t>
            </a:r>
            <a:endParaRPr lang="en-US" sz="2187" dirty="0"/>
          </a:p>
        </p:txBody>
      </p:sp>
      <p:pic>
        <p:nvPicPr>
          <p:cNvPr id="7" name="Image 1" descr="preencoded.png">
            <a:extLst>
              <a:ext uri="{FF2B5EF4-FFF2-40B4-BE49-F238E27FC236}">
                <a16:creationId xmlns:a16="http://schemas.microsoft.com/office/drawing/2014/main" id="{DDD8F25E-98F5-AB5F-CB04-7A7E2212B3F7}"/>
              </a:ext>
            </a:extLst>
          </p:cNvPr>
          <p:cNvPicPr>
            <a:picLocks noChangeAspect="1"/>
          </p:cNvPicPr>
          <p:nvPr/>
        </p:nvPicPr>
        <p:blipFill>
          <a:blip r:embed="rId4"/>
          <a:stretch>
            <a:fillRect/>
          </a:stretch>
        </p:blipFill>
        <p:spPr>
          <a:xfrm>
            <a:off x="1210679" y="2805504"/>
            <a:ext cx="8158758" cy="4874419"/>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430417"/>
            <a:ext cx="10554414" cy="444341"/>
          </a:xfrm>
          <a:prstGeom prst="rect">
            <a:avLst/>
          </a:prstGeom>
          <a:noFill/>
          <a:ln/>
        </p:spPr>
        <p:txBody>
          <a:bodyPr wrap="non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 </a:t>
            </a:r>
            <a:endParaRPr lang="en-US" sz="2187" dirty="0"/>
          </a:p>
        </p:txBody>
      </p:sp>
      <p:pic>
        <p:nvPicPr>
          <p:cNvPr id="5" name="Image 1" descr="preencoded.png"/>
          <p:cNvPicPr>
            <a:picLocks noChangeAspect="1"/>
          </p:cNvPicPr>
          <p:nvPr/>
        </p:nvPicPr>
        <p:blipFill>
          <a:blip r:embed="rId4"/>
          <a:stretch>
            <a:fillRect/>
          </a:stretch>
        </p:blipFill>
        <p:spPr>
          <a:xfrm>
            <a:off x="0" y="0"/>
            <a:ext cx="14630400" cy="82296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761029" cy="8331200"/>
          </a:xfrm>
          <a:prstGeom prst="rect">
            <a:avLst/>
          </a:prstGeom>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732000" cy="8229600"/>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226350"/>
            <a:ext cx="3332917"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Roboto" pitchFamily="34" charset="0"/>
                <a:ea typeface="Roboto" pitchFamily="34" charset="-122"/>
                <a:cs typeface="Roboto" pitchFamily="34" charset="-120"/>
              </a:rPr>
              <a:t>FIBONACCI SEARCH</a:t>
            </a:r>
            <a:endParaRPr lang="en-US" sz="2624" dirty="0"/>
          </a:p>
        </p:txBody>
      </p:sp>
      <p:sp>
        <p:nvSpPr>
          <p:cNvPr id="5" name="Text 2"/>
          <p:cNvSpPr/>
          <p:nvPr/>
        </p:nvSpPr>
        <p:spPr>
          <a:xfrm>
            <a:off x="2037993" y="3087172"/>
            <a:ext cx="10554414" cy="1777365"/>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Kompüter elmində Fibonacci axtarış texnikası, Fibonacci nömrələrinin köməyi ilə mümkün yerləri daraldan parçala və hökm sür alqoritmindən istifadə edərək çeşidlənmiş massiv axtarışı üsuludur.Fibonaççi axtarışı massivi ardıcıl Fibonaççi ədədləri olan ölçülərə malik iki hissəyə bölür.Fibonaççi O(logn) mürəkkəbliyinə malikdir.</a:t>
            </a:r>
            <a:endParaRPr lang="en-US" sz="2187" dirty="0"/>
          </a:p>
        </p:txBody>
      </p:sp>
      <p:sp>
        <p:nvSpPr>
          <p:cNvPr id="6" name="Text 3"/>
          <p:cNvSpPr/>
          <p:nvPr/>
        </p:nvSpPr>
        <p:spPr>
          <a:xfrm>
            <a:off x="2037993" y="5114449"/>
            <a:ext cx="10554414" cy="888682"/>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Fibonaççi Nömrələri rekursiv olaraq F(n) = F(n-1) + F(n-2), F(0) = 0, F(1) = 1 kimi müəyyən edilir. İlk bir neçə Fibonaççi ədədi 0, 1, 1, 2, 3, 5, 8, 13, 21, 34, 55, 89, 144, …</a:t>
            </a:r>
            <a:endParaRPr lang="en-US" sz="2187" dirty="0"/>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531263"/>
            <a:ext cx="3332917" cy="416481"/>
          </a:xfrm>
          <a:prstGeom prst="rect">
            <a:avLst/>
          </a:prstGeom>
          <a:noFill/>
          <a:ln/>
        </p:spPr>
        <p:txBody>
          <a:bodyPr wrap="none" rtlCol="0" anchor="t"/>
          <a:lstStyle/>
          <a:p>
            <a:pPr marL="0" indent="0">
              <a:lnSpc>
                <a:spcPts val="3281"/>
              </a:lnSpc>
              <a:buNone/>
            </a:pPr>
            <a:r>
              <a:rPr lang="en-US" sz="2624" kern="0" spc="-79" dirty="0">
                <a:solidFill>
                  <a:srgbClr val="FFFFFF"/>
                </a:solidFill>
                <a:latin typeface="Roboto" pitchFamily="34" charset="0"/>
                <a:ea typeface="Roboto" pitchFamily="34" charset="-122"/>
                <a:cs typeface="Roboto" pitchFamily="34" charset="-120"/>
              </a:rPr>
              <a:t>Alqoritm addımları:</a:t>
            </a:r>
            <a:endParaRPr lang="en-US" sz="2624" dirty="0"/>
          </a:p>
        </p:txBody>
      </p:sp>
      <p:sp>
        <p:nvSpPr>
          <p:cNvPr id="5" name="Text 2"/>
          <p:cNvSpPr/>
          <p:nvPr/>
        </p:nvSpPr>
        <p:spPr>
          <a:xfrm>
            <a:off x="1936393" y="2956262"/>
            <a:ext cx="10554414" cy="2132409"/>
          </a:xfrm>
          <a:prstGeom prst="rect">
            <a:avLst/>
          </a:prstGeom>
          <a:noFill/>
          <a:ln/>
        </p:spPr>
        <p:txBody>
          <a:bodyPr wrap="squar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Axtarış sahəsini təyin edin (adətən bütün massiv və ya müəyyən bir sıra). Axtarış sahəsinin ölçüsünə ən yaxın və ya ondan bir qədər böyük olan Fibonaççi nömrələrini müəyyənləşdirin. Bu Fibonacci nömrələrindən istifadə edərək axtarış sahəsini bölün və hədəf dəyərini hər bir alt massivin ortasındakı elementlə müqayisə edin. Müqayisə əsasında axtarış sahəsini daraldın və hədəf dəyər tapılana və ya axtarış sahəsi boş olana qədər prosesi təkrarlayın.  Fibonacci axtarışı tapılarsa, hədəf dəyərinin indeksini və ya dəyər massivdə yoxdursa, müəyyən edilmiş göstəricini (məsələn, -1) qaytarır</a:t>
            </a:r>
            <a:r>
              <a:rPr lang="en-US" sz="1750" kern="0" spc="-35" dirty="0">
                <a:solidFill>
                  <a:srgbClr val="CFD0D8"/>
                </a:solidFill>
                <a:latin typeface="Roboto" pitchFamily="34" charset="0"/>
                <a:ea typeface="Roboto" pitchFamily="34" charset="-122"/>
                <a:cs typeface="Roboto" pitchFamily="34" charset="-120"/>
              </a:rPr>
              <a:t>.</a:t>
            </a:r>
            <a:endParaRPr lang="en-US" sz="1750"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746514" cy="8229600"/>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59850"/>
            <a:ext cx="3332917"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Roboto" pitchFamily="34" charset="0"/>
                <a:ea typeface="Roboto" pitchFamily="34" charset="-122"/>
                <a:cs typeface="Roboto" pitchFamily="34" charset="-120"/>
              </a:rPr>
              <a:t>HEAP SORT</a:t>
            </a:r>
            <a:endParaRPr lang="en-US" sz="2624" dirty="0"/>
          </a:p>
        </p:txBody>
      </p:sp>
      <p:sp>
        <p:nvSpPr>
          <p:cNvPr id="5" name="Text 2"/>
          <p:cNvSpPr/>
          <p:nvPr/>
        </p:nvSpPr>
        <p:spPr>
          <a:xfrm>
            <a:off x="2037993" y="2298502"/>
            <a:ext cx="2928580" cy="347186"/>
          </a:xfrm>
          <a:prstGeom prst="rect">
            <a:avLst/>
          </a:prstGeom>
          <a:noFill/>
          <a:ln/>
        </p:spPr>
        <p:txBody>
          <a:bodyPr wrap="none" rtlCol="0" anchor="t"/>
          <a:lstStyle/>
          <a:p>
            <a:pPr marL="0" indent="0">
              <a:lnSpc>
                <a:spcPts val="2734"/>
              </a:lnSpc>
              <a:buNone/>
            </a:pPr>
            <a:r>
              <a:rPr lang="en-US" sz="2187" kern="0" spc="-66" dirty="0">
                <a:solidFill>
                  <a:srgbClr val="FFFFFF"/>
                </a:solidFill>
                <a:latin typeface="Roboto" pitchFamily="34" charset="0"/>
                <a:ea typeface="Roboto" pitchFamily="34" charset="-122"/>
                <a:cs typeface="Roboto" pitchFamily="34" charset="-120"/>
              </a:rPr>
              <a:t>Introduction to Heap Sort</a:t>
            </a:r>
            <a:endParaRPr lang="en-US" sz="2187" dirty="0"/>
          </a:p>
        </p:txBody>
      </p:sp>
      <p:sp>
        <p:nvSpPr>
          <p:cNvPr id="6" name="Text 3"/>
          <p:cNvSpPr/>
          <p:nvPr/>
        </p:nvSpPr>
        <p:spPr>
          <a:xfrm>
            <a:off x="2037993" y="2978944"/>
            <a:ext cx="10554414" cy="2221706"/>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Heap Sort, yığın məlumat strukturundan istifadə edən çeşidləmə,müqayisə əsaslı sıralama  alqoritmidir. Hər dəfə yığının kök elementi, yəni ən böyük element silinir və massivdə saxlanılır. O, ən sağdakı yarpaq elementi ilə əvəz olunur və sonra yığın yenidən qurulur. Bu yığında artıq element qalmayana və massiv sıralanana qədər edilir. Keyfiyyətlidir və tez-tez müxtəlif tətbiqlərdə istifadə olunur.</a:t>
            </a:r>
            <a:endParaRPr lang="en-US" sz="2187" dirty="0"/>
          </a:p>
        </p:txBody>
      </p:sp>
      <p:sp>
        <p:nvSpPr>
          <p:cNvPr id="7" name="Text 4"/>
          <p:cNvSpPr/>
          <p:nvPr/>
        </p:nvSpPr>
        <p:spPr>
          <a:xfrm>
            <a:off x="2037993" y="5533906"/>
            <a:ext cx="2777490"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2037993" y="621434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386840"/>
            <a:ext cx="10554414" cy="355402"/>
          </a:xfrm>
          <a:prstGeom prst="rect">
            <a:avLst/>
          </a:prstGeom>
          <a:noFill/>
          <a:ln/>
        </p:spPr>
        <p:txBody>
          <a:bodyPr wrap="none" rtlCol="0" anchor="t"/>
          <a:lstStyle/>
          <a:p>
            <a:pPr marL="0" indent="0">
              <a:lnSpc>
                <a:spcPts val="2799"/>
              </a:lnSpc>
              <a:buNone/>
            </a:pPr>
            <a:r>
              <a:rPr lang="en-US" sz="3200" kern="0" spc="-35" dirty="0">
                <a:solidFill>
                  <a:srgbClr val="CFD0D8"/>
                </a:solidFill>
                <a:latin typeface="Roboto" pitchFamily="34" charset="0"/>
                <a:ea typeface="Roboto" pitchFamily="34" charset="-122"/>
                <a:cs typeface="Roboto" pitchFamily="34" charset="-120"/>
              </a:rPr>
              <a:t>Üstünlüklər:</a:t>
            </a:r>
            <a:endParaRPr lang="en-US" sz="3200" dirty="0"/>
          </a:p>
        </p:txBody>
      </p:sp>
      <p:sp>
        <p:nvSpPr>
          <p:cNvPr id="5" name="Text 2"/>
          <p:cNvSpPr/>
          <p:nvPr/>
        </p:nvSpPr>
        <p:spPr>
          <a:xfrm>
            <a:off x="1936393" y="2339081"/>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Dar axtarış məkanında dəyərləri tapmaq üçün effektivdir. </a:t>
            </a:r>
            <a:endParaRPr lang="tr-TR" sz="2400" kern="0" spc="-35" dirty="0">
              <a:solidFill>
                <a:srgbClr val="CFD0D8"/>
              </a:solidFill>
              <a:latin typeface="Roboto" pitchFamily="34" charset="0"/>
              <a:ea typeface="Roboto" pitchFamily="34" charset="-122"/>
              <a:cs typeface="Roboto" pitchFamily="34" charset="-120"/>
            </a:endParaRPr>
          </a:p>
          <a:p>
            <a:pPr marL="0" indent="0">
              <a:lnSpc>
                <a:spcPts val="2799"/>
              </a:lnSpc>
              <a:buNone/>
            </a:pPr>
            <a:endParaRPr lang="tr-TR" sz="2400" kern="0" spc="-35" dirty="0">
              <a:solidFill>
                <a:srgbClr val="CFD0D8"/>
              </a:solidFill>
              <a:latin typeface="Roboto" pitchFamily="34" charset="0"/>
              <a:ea typeface="Roboto" pitchFamily="34" charset="-122"/>
              <a:cs typeface="Roboto" pitchFamily="34" charset="-120"/>
            </a:endParaRPr>
          </a:p>
          <a:p>
            <a:pPr marL="0" indent="0">
              <a:lnSpc>
                <a:spcPts val="2799"/>
              </a:lnSpc>
              <a:buNone/>
            </a:pPr>
            <a:r>
              <a:rPr lang="en-US" sz="2400" kern="0" spc="-35" dirty="0" err="1">
                <a:solidFill>
                  <a:srgbClr val="CFD0D8"/>
                </a:solidFill>
                <a:latin typeface="Roboto" pitchFamily="34" charset="0"/>
                <a:ea typeface="Roboto" pitchFamily="34" charset="-122"/>
                <a:cs typeface="Roboto" pitchFamily="34" charset="-120"/>
              </a:rPr>
              <a:t>Sadə</a:t>
            </a:r>
            <a:r>
              <a:rPr lang="en-US" sz="2400" kern="0" spc="-35" dirty="0">
                <a:solidFill>
                  <a:srgbClr val="CFD0D8"/>
                </a:solidFill>
                <a:latin typeface="Roboto" pitchFamily="34" charset="0"/>
                <a:ea typeface="Roboto" pitchFamily="34" charset="-122"/>
                <a:cs typeface="Roboto" pitchFamily="34" charset="-120"/>
              </a:rPr>
              <a:t> və həyata keçirilməsi asan.</a:t>
            </a:r>
            <a:endParaRPr lang="en-US" sz="2400" dirty="0"/>
          </a:p>
        </p:txBody>
      </p:sp>
      <p:sp>
        <p:nvSpPr>
          <p:cNvPr id="6" name="Text 3"/>
          <p:cNvSpPr/>
          <p:nvPr/>
        </p:nvSpPr>
        <p:spPr>
          <a:xfrm>
            <a:off x="1936393" y="4007614"/>
            <a:ext cx="10554414" cy="355402"/>
          </a:xfrm>
          <a:prstGeom prst="rect">
            <a:avLst/>
          </a:prstGeom>
          <a:noFill/>
          <a:ln/>
        </p:spPr>
        <p:txBody>
          <a:bodyPr wrap="none" rtlCol="0" anchor="t"/>
          <a:lstStyle/>
          <a:p>
            <a:pPr marL="0" indent="0">
              <a:lnSpc>
                <a:spcPts val="2799"/>
              </a:lnSpc>
              <a:buNone/>
            </a:pPr>
            <a:r>
              <a:rPr lang="en-US" sz="3200" kern="0" spc="-35" dirty="0">
                <a:solidFill>
                  <a:srgbClr val="CFD0D8"/>
                </a:solidFill>
                <a:latin typeface="Roboto" pitchFamily="34" charset="0"/>
                <a:ea typeface="Roboto" pitchFamily="34" charset="-122"/>
                <a:cs typeface="Roboto" pitchFamily="34" charset="-120"/>
              </a:rPr>
              <a:t>Dezavantajları:</a:t>
            </a:r>
            <a:endParaRPr lang="en-US" sz="3200" dirty="0"/>
          </a:p>
        </p:txBody>
      </p:sp>
      <p:sp>
        <p:nvSpPr>
          <p:cNvPr id="7" name="Text 4"/>
          <p:cNvSpPr/>
          <p:nvPr/>
        </p:nvSpPr>
        <p:spPr>
          <a:xfrm>
            <a:off x="1936393" y="4616751"/>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Məhdud tətbiq imkanları:</a:t>
            </a:r>
            <a:endParaRPr lang="en-US" sz="2400" dirty="0"/>
          </a:p>
        </p:txBody>
      </p:sp>
      <p:sp>
        <p:nvSpPr>
          <p:cNvPr id="8" name="Text 5"/>
          <p:cNvSpPr/>
          <p:nvPr/>
        </p:nvSpPr>
        <p:spPr>
          <a:xfrm>
            <a:off x="1936393" y="5297005"/>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 Fibonacci axtarışı yalnız çeşidlənmiş massivlər və ya siyahılar üçün uyğundur. </a:t>
            </a:r>
            <a:endParaRPr lang="en-US" sz="2400" dirty="0"/>
          </a:p>
        </p:txBody>
      </p:sp>
      <p:sp>
        <p:nvSpPr>
          <p:cNvPr id="9" name="Text 6"/>
          <p:cNvSpPr/>
          <p:nvPr/>
        </p:nvSpPr>
        <p:spPr>
          <a:xfrm>
            <a:off x="2037993" y="5951930"/>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İkili axtarış kimi  ,digər axtarış alqoritmləri kimi çox istifadə olunan və ya məşhur deyil.</a:t>
            </a:r>
            <a:endParaRPr lang="en-US" sz="2400" dirty="0"/>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451848"/>
            <a:ext cx="3332917" cy="416481"/>
          </a:xfrm>
          <a:prstGeom prst="rect">
            <a:avLst/>
          </a:prstGeom>
          <a:noFill/>
          <a:ln/>
        </p:spPr>
        <p:txBody>
          <a:bodyPr wrap="none" rtlCol="0" anchor="t"/>
          <a:lstStyle/>
          <a:p>
            <a:pPr marL="0" indent="0">
              <a:lnSpc>
                <a:spcPts val="3281"/>
              </a:lnSpc>
              <a:buNone/>
            </a:pPr>
            <a:r>
              <a:rPr lang="en-US" sz="2624" kern="0" spc="-79" dirty="0">
                <a:solidFill>
                  <a:srgbClr val="FFFFFF"/>
                </a:solidFill>
                <a:latin typeface="Roboto" pitchFamily="34" charset="0"/>
                <a:ea typeface="Roboto" pitchFamily="34" charset="-122"/>
                <a:cs typeface="Roboto" pitchFamily="34" charset="-120"/>
              </a:rPr>
              <a:t>BINARY SEARCH</a:t>
            </a:r>
            <a:endParaRPr lang="en-US" sz="2624" dirty="0"/>
          </a:p>
        </p:txBody>
      </p:sp>
      <p:sp>
        <p:nvSpPr>
          <p:cNvPr id="5" name="Text 2"/>
          <p:cNvSpPr/>
          <p:nvPr/>
        </p:nvSpPr>
        <p:spPr>
          <a:xfrm>
            <a:off x="2037993" y="2312670"/>
            <a:ext cx="10554414" cy="1333024"/>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•Binary search axtarış intervalını dəfələrlə yarıya bölməklə çeşidlənmiş massivdə istifadə edilən axtarış </a:t>
            </a:r>
            <a:r>
              <a:rPr lang="en-US" sz="2187" u="sng" kern="0" spc="-35" dirty="0">
                <a:solidFill>
                  <a:srgbClr val="CFD0D8"/>
                </a:solidFill>
                <a:latin typeface="Roboto" pitchFamily="34" charset="0"/>
                <a:ea typeface="Roboto" pitchFamily="34" charset="-122"/>
                <a:cs typeface="Roboto" pitchFamily="34" charset="-120"/>
              </a:rPr>
              <a:t>alqoritmi </a:t>
            </a:r>
            <a:r>
              <a:rPr lang="en-US" sz="2187" kern="0" spc="-35" dirty="0">
                <a:solidFill>
                  <a:srgbClr val="CFD0D8"/>
                </a:solidFill>
                <a:latin typeface="Roboto" pitchFamily="34" charset="0"/>
                <a:ea typeface="Roboto" pitchFamily="34" charset="-122"/>
                <a:cs typeface="Roboto" pitchFamily="34" charset="-120"/>
              </a:rPr>
              <a:t>kimi müəyyən edilir . Binar axtarışın ideyası massivin çeşidləndiyi məlumatdan istifadə etmək və vaxt mürəkkəbliyini O(log N)-ə endirməkdir.</a:t>
            </a:r>
            <a:endParaRPr lang="en-US" sz="2187" dirty="0"/>
          </a:p>
        </p:txBody>
      </p:sp>
      <p:sp>
        <p:nvSpPr>
          <p:cNvPr id="6" name="Text 3"/>
          <p:cNvSpPr/>
          <p:nvPr/>
        </p:nvSpPr>
        <p:spPr>
          <a:xfrm>
            <a:off x="2037993" y="4103021"/>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a:t>
            </a:r>
            <a:r>
              <a:rPr lang="en-US" sz="2400" b="1" kern="0" spc="-35" dirty="0">
                <a:solidFill>
                  <a:srgbClr val="CFD0D8"/>
                </a:solidFill>
                <a:latin typeface="Roboto" pitchFamily="34" charset="0"/>
                <a:ea typeface="Roboto" pitchFamily="34" charset="-122"/>
                <a:cs typeface="Roboto" pitchFamily="34" charset="-120"/>
              </a:rPr>
              <a:t>Binary search’ün üstünlükləri:</a:t>
            </a:r>
            <a:endParaRPr lang="en-US" sz="2400" dirty="0"/>
          </a:p>
        </p:txBody>
      </p:sp>
      <p:sp>
        <p:nvSpPr>
          <p:cNvPr id="7" name="Text 4"/>
          <p:cNvSpPr/>
          <p:nvPr/>
        </p:nvSpPr>
        <p:spPr>
          <a:xfrm>
            <a:off x="2037993" y="4625875"/>
            <a:ext cx="10554414" cy="355402"/>
          </a:xfrm>
          <a:prstGeom prst="rect">
            <a:avLst/>
          </a:prstGeom>
          <a:noFill/>
          <a:ln/>
        </p:spPr>
        <p:txBody>
          <a:bodyPr wrap="non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-Binary search linear search’dən daha sürətlidir, xüsusən də böyük massivlər üçün.</a:t>
            </a:r>
            <a:endParaRPr lang="en-US" sz="2400" dirty="0"/>
          </a:p>
        </p:txBody>
      </p:sp>
      <p:sp>
        <p:nvSpPr>
          <p:cNvPr id="8" name="Text 5"/>
          <p:cNvSpPr/>
          <p:nvPr/>
        </p:nvSpPr>
        <p:spPr>
          <a:xfrm>
            <a:off x="2037993" y="5247561"/>
            <a:ext cx="10554414" cy="710803"/>
          </a:xfrm>
          <a:prstGeom prst="rect">
            <a:avLst/>
          </a:prstGeom>
          <a:noFill/>
          <a:ln/>
        </p:spPr>
        <p:txBody>
          <a:bodyPr wrap="squar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-İnterpolasiya axtarışı və ya eksponensial axtarış kimi oxşar vaxt mürəkkəbliyi olan digər axtarış alqoritmlərindən daha səmərəlidir.</a:t>
            </a:r>
            <a:endParaRPr lang="en-US" sz="2400" dirty="0"/>
          </a:p>
        </p:txBody>
      </p:sp>
      <p:sp>
        <p:nvSpPr>
          <p:cNvPr id="9" name="Text 6"/>
          <p:cNvSpPr/>
          <p:nvPr/>
        </p:nvSpPr>
        <p:spPr>
          <a:xfrm>
            <a:off x="2037993" y="6224648"/>
            <a:ext cx="10554414" cy="710803"/>
          </a:xfrm>
          <a:prstGeom prst="rect">
            <a:avLst/>
          </a:prstGeom>
          <a:noFill/>
          <a:ln/>
        </p:spPr>
        <p:txBody>
          <a:bodyPr wrap="squar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-Binary search xarici yaddaşda, məsələn, sabit diskdə və ya buludda saxlanılan böyük verilənlər toplusunu axtarmaq üçün çox uyğundur.</a:t>
            </a:r>
            <a:endParaRPr lang="en-US" sz="24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422400" y="921657"/>
            <a:ext cx="11785600" cy="6386286"/>
          </a:xfrm>
          <a:prstGeom prst="rect">
            <a:avLst/>
          </a:prstGeom>
        </p:spPr>
      </p:pic>
      <p:sp>
        <p:nvSpPr>
          <p:cNvPr id="5" name="Text 1"/>
          <p:cNvSpPr/>
          <p:nvPr/>
        </p:nvSpPr>
        <p:spPr>
          <a:xfrm>
            <a:off x="2037993" y="6169938"/>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1672139" y="1132114"/>
            <a:ext cx="11286121" cy="5965372"/>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2037993" y="1436914"/>
            <a:ext cx="10554414" cy="5355772"/>
          </a:xfrm>
          <a:prstGeom prst="rect">
            <a:avLst/>
          </a:prstGeom>
        </p:spPr>
      </p:pic>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152811"/>
          </a:xfrm>
          <a:prstGeom prst="rect">
            <a:avLst/>
          </a:prstGeom>
          <a:solidFill>
            <a:srgbClr val="000018">
              <a:alpha val="75000"/>
            </a:srgbClr>
          </a:solidFill>
          <a:ln/>
        </p:spPr>
      </p:sp>
      <p:sp>
        <p:nvSpPr>
          <p:cNvPr id="4" name="Text 1"/>
          <p:cNvSpPr/>
          <p:nvPr/>
        </p:nvSpPr>
        <p:spPr>
          <a:xfrm>
            <a:off x="3613428" y="326497"/>
            <a:ext cx="7388066" cy="310991"/>
          </a:xfrm>
          <a:prstGeom prst="rect">
            <a:avLst/>
          </a:prstGeom>
          <a:noFill/>
          <a:ln/>
        </p:spPr>
        <p:txBody>
          <a:bodyPr wrap="none" rtlCol="0" anchor="t"/>
          <a:lstStyle/>
          <a:p>
            <a:pPr marL="0" indent="0">
              <a:lnSpc>
                <a:spcPts val="2449"/>
              </a:lnSpc>
              <a:buNone/>
            </a:pPr>
            <a:r>
              <a:rPr lang="en-US" sz="1531" kern="0" spc="-24" dirty="0">
                <a:solidFill>
                  <a:srgbClr val="CFD0D8"/>
                </a:solidFill>
                <a:latin typeface="Roboto" pitchFamily="34" charset="0"/>
                <a:ea typeface="Roboto" pitchFamily="34" charset="-122"/>
                <a:cs typeface="Roboto" pitchFamily="34" charset="-120"/>
              </a:rPr>
              <a:t>Procedure binary_search</a:t>
            </a:r>
            <a:endParaRPr lang="en-US" sz="1531" dirty="0"/>
          </a:p>
        </p:txBody>
      </p:sp>
      <p:sp>
        <p:nvSpPr>
          <p:cNvPr id="5" name="Text 2"/>
          <p:cNvSpPr/>
          <p:nvPr/>
        </p:nvSpPr>
        <p:spPr>
          <a:xfrm>
            <a:off x="3613428" y="812390"/>
            <a:ext cx="7388066" cy="248722"/>
          </a:xfrm>
          <a:prstGeom prst="rect">
            <a:avLst/>
          </a:prstGeom>
          <a:noFill/>
          <a:ln/>
        </p:spPr>
        <p:txBody>
          <a:bodyPr wrap="none" rtlCol="0" anchor="t"/>
          <a:lstStyle/>
          <a:p>
            <a:pPr marL="0" indent="0">
              <a:lnSpc>
                <a:spcPts val="1960"/>
              </a:lnSpc>
              <a:buNone/>
            </a:pPr>
            <a:r>
              <a:rPr lang="en-US" sz="1400" kern="0" spc="-24" dirty="0">
                <a:solidFill>
                  <a:srgbClr val="CFD0D8"/>
                </a:solidFill>
                <a:latin typeface="Roboto" pitchFamily="34" charset="0"/>
                <a:ea typeface="Roboto" pitchFamily="34" charset="-122"/>
                <a:cs typeface="Roboto" pitchFamily="34" charset="-120"/>
              </a:rPr>
              <a:t> A ← sorted array</a:t>
            </a:r>
            <a:endParaRPr lang="en-US" sz="1400" dirty="0"/>
          </a:p>
        </p:txBody>
      </p:sp>
      <p:sp>
        <p:nvSpPr>
          <p:cNvPr id="6" name="Text 3"/>
          <p:cNvSpPr/>
          <p:nvPr/>
        </p:nvSpPr>
        <p:spPr>
          <a:xfrm>
            <a:off x="3613428" y="1127978"/>
            <a:ext cx="7388066" cy="310991"/>
          </a:xfrm>
          <a:prstGeom prst="rect">
            <a:avLst/>
          </a:prstGeom>
          <a:noFill/>
          <a:ln/>
        </p:spPr>
        <p:txBody>
          <a:bodyPr wrap="none" rtlCol="0" anchor="t"/>
          <a:lstStyle/>
          <a:p>
            <a:pPr marL="0" indent="0">
              <a:lnSpc>
                <a:spcPts val="2449"/>
              </a:lnSpc>
              <a:buNone/>
            </a:pPr>
            <a:r>
              <a:rPr lang="en-US" sz="1531" kern="0" spc="-24" dirty="0">
                <a:solidFill>
                  <a:srgbClr val="CFD0D8"/>
                </a:solidFill>
                <a:latin typeface="Roboto" pitchFamily="34" charset="0"/>
                <a:ea typeface="Roboto" pitchFamily="34" charset="-122"/>
                <a:cs typeface="Roboto" pitchFamily="34" charset="-120"/>
              </a:rPr>
              <a:t> n ← size of array </a:t>
            </a:r>
            <a:endParaRPr lang="en-US" sz="1531" dirty="0"/>
          </a:p>
        </p:txBody>
      </p:sp>
      <p:sp>
        <p:nvSpPr>
          <p:cNvPr id="7" name="Text 4"/>
          <p:cNvSpPr/>
          <p:nvPr/>
        </p:nvSpPr>
        <p:spPr>
          <a:xfrm>
            <a:off x="3621166" y="1538770"/>
            <a:ext cx="7388066" cy="310991"/>
          </a:xfrm>
          <a:prstGeom prst="rect">
            <a:avLst/>
          </a:prstGeom>
          <a:noFill/>
          <a:ln/>
        </p:spPr>
        <p:txBody>
          <a:bodyPr wrap="none" rtlCol="0" anchor="t"/>
          <a:lstStyle/>
          <a:p>
            <a:pPr marL="0" indent="0">
              <a:lnSpc>
                <a:spcPts val="2449"/>
              </a:lnSpc>
              <a:buNone/>
            </a:pPr>
            <a:r>
              <a:rPr lang="en-US" sz="1531" kern="0" spc="-24" dirty="0">
                <a:solidFill>
                  <a:srgbClr val="CFD0D8"/>
                </a:solidFill>
                <a:latin typeface="Roboto" pitchFamily="34" charset="0"/>
                <a:ea typeface="Roboto" pitchFamily="34" charset="-122"/>
                <a:cs typeface="Roboto" pitchFamily="34" charset="-120"/>
              </a:rPr>
              <a:t>x ← value to be searched</a:t>
            </a:r>
            <a:endParaRPr lang="en-US" sz="1531" dirty="0"/>
          </a:p>
        </p:txBody>
      </p:sp>
      <p:sp>
        <p:nvSpPr>
          <p:cNvPr id="8" name="Text 5"/>
          <p:cNvSpPr/>
          <p:nvPr/>
        </p:nvSpPr>
        <p:spPr>
          <a:xfrm>
            <a:off x="3613428" y="2062644"/>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Set lowerBound = 1 </a:t>
            </a:r>
            <a:endParaRPr lang="en-US" sz="1225" dirty="0"/>
          </a:p>
        </p:txBody>
      </p:sp>
      <p:sp>
        <p:nvSpPr>
          <p:cNvPr id="9" name="Text 6"/>
          <p:cNvSpPr/>
          <p:nvPr/>
        </p:nvSpPr>
        <p:spPr>
          <a:xfrm>
            <a:off x="3613428" y="2458247"/>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Set upperBound = n</a:t>
            </a:r>
            <a:endParaRPr lang="en-US" sz="1225" dirty="0"/>
          </a:p>
        </p:txBody>
      </p:sp>
      <p:sp>
        <p:nvSpPr>
          <p:cNvPr id="10" name="Text 7"/>
          <p:cNvSpPr/>
          <p:nvPr/>
        </p:nvSpPr>
        <p:spPr>
          <a:xfrm>
            <a:off x="3613428" y="2919852"/>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while x not found </a:t>
            </a:r>
            <a:endParaRPr lang="en-US" sz="1225" dirty="0"/>
          </a:p>
        </p:txBody>
      </p:sp>
      <p:sp>
        <p:nvSpPr>
          <p:cNvPr id="11" name="Text 8"/>
          <p:cNvSpPr/>
          <p:nvPr/>
        </p:nvSpPr>
        <p:spPr>
          <a:xfrm>
            <a:off x="3613428" y="3270741"/>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if upperBound &lt; lowerBound </a:t>
            </a:r>
            <a:endParaRPr lang="en-US" sz="1225" dirty="0"/>
          </a:p>
        </p:txBody>
      </p:sp>
      <p:sp>
        <p:nvSpPr>
          <p:cNvPr id="12" name="Text 9"/>
          <p:cNvSpPr/>
          <p:nvPr/>
        </p:nvSpPr>
        <p:spPr>
          <a:xfrm>
            <a:off x="3613428" y="3655767"/>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EXIT: x does not exists.</a:t>
            </a:r>
            <a:endParaRPr lang="en-US" sz="1225" dirty="0"/>
          </a:p>
        </p:txBody>
      </p:sp>
      <p:sp>
        <p:nvSpPr>
          <p:cNvPr id="15" name="Text 12"/>
          <p:cNvSpPr/>
          <p:nvPr/>
        </p:nvSpPr>
        <p:spPr>
          <a:xfrm>
            <a:off x="3613428" y="4023856"/>
            <a:ext cx="7092553" cy="3077766"/>
          </a:xfrm>
          <a:prstGeom prst="rect">
            <a:avLst/>
          </a:prstGeom>
          <a:noFill/>
          <a:ln/>
        </p:spPr>
        <p:txBody>
          <a:bodyPr wrap="square" rtlCol="0" anchor="t"/>
          <a:lstStyle/>
          <a:p>
            <a:pPr marL="0" indent="0">
              <a:lnSpc>
                <a:spcPts val="2204"/>
              </a:lnSpc>
              <a:buNone/>
            </a:pPr>
            <a:r>
              <a:rPr lang="en-US" sz="1225" kern="0" spc="-24" dirty="0">
                <a:solidFill>
                  <a:srgbClr val="CFD0D8"/>
                </a:solidFill>
                <a:highlight>
                  <a:srgbClr val="0F163E"/>
                </a:highlight>
                <a:latin typeface="Consolas" pitchFamily="34" charset="0"/>
                <a:ea typeface="Consolas" pitchFamily="34" charset="-122"/>
                <a:cs typeface="Consolas" pitchFamily="34" charset="-120"/>
              </a:rPr>
              <a:t>  set midPoint = lowerBound + ( upperBound - lowerBound ) / 2
  if A[midPoint] &lt; x
     set lowerBound = midPoint + 1
  if A[midPoint] &gt; x
     set upperBound = midPoint - 1
  if A[midPoint] = x
     EXIT: x found at location midPoint
</a:t>
            </a:r>
            <a:endParaRPr lang="en-US" sz="1225" dirty="0"/>
          </a:p>
        </p:txBody>
      </p:sp>
      <p:sp>
        <p:nvSpPr>
          <p:cNvPr id="16" name="Text 13"/>
          <p:cNvSpPr/>
          <p:nvPr/>
        </p:nvSpPr>
        <p:spPr>
          <a:xfrm>
            <a:off x="3621166" y="6942375"/>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end while </a:t>
            </a:r>
            <a:endParaRPr lang="en-US" sz="1225" dirty="0"/>
          </a:p>
        </p:txBody>
      </p:sp>
      <p:sp>
        <p:nvSpPr>
          <p:cNvPr id="17" name="Text 14"/>
          <p:cNvSpPr/>
          <p:nvPr/>
        </p:nvSpPr>
        <p:spPr>
          <a:xfrm>
            <a:off x="3594021" y="7372151"/>
            <a:ext cx="7388066" cy="248722"/>
          </a:xfrm>
          <a:prstGeom prst="rect">
            <a:avLst/>
          </a:prstGeom>
          <a:noFill/>
          <a:ln/>
        </p:spPr>
        <p:txBody>
          <a:bodyPr wrap="none" rtlCol="0" anchor="t"/>
          <a:lstStyle/>
          <a:p>
            <a:pPr marL="0" indent="0">
              <a:lnSpc>
                <a:spcPts val="1960"/>
              </a:lnSpc>
              <a:buNone/>
            </a:pPr>
            <a:r>
              <a:rPr lang="en-US" sz="1225" kern="0" spc="-24" dirty="0">
                <a:solidFill>
                  <a:srgbClr val="CFD0D8"/>
                </a:solidFill>
                <a:latin typeface="Roboto" pitchFamily="34" charset="0"/>
                <a:ea typeface="Roboto" pitchFamily="34" charset="-122"/>
                <a:cs typeface="Roboto" pitchFamily="34" charset="-120"/>
              </a:rPr>
              <a:t>end procedure</a:t>
            </a:r>
            <a:endParaRPr lang="en-US" sz="1225" dirty="0"/>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722054"/>
            <a:ext cx="4443889" cy="555427"/>
          </a:xfrm>
          <a:prstGeom prst="rect">
            <a:avLst/>
          </a:prstGeom>
          <a:noFill/>
          <a:ln/>
        </p:spPr>
        <p:txBody>
          <a:bodyPr wrap="none" rtlCol="0" anchor="t"/>
          <a:lstStyle/>
          <a:p>
            <a:pPr marL="0" indent="0" algn="l">
              <a:lnSpc>
                <a:spcPts val="4374"/>
              </a:lnSpc>
              <a:buNone/>
            </a:pPr>
            <a:r>
              <a:rPr lang="en-US" sz="3600" u="sng" kern="0" spc="-105" dirty="0">
                <a:solidFill>
                  <a:srgbClr val="FFFFFF"/>
                </a:solidFill>
                <a:latin typeface="Roboto" pitchFamily="34" charset="0"/>
                <a:ea typeface="Roboto" pitchFamily="34" charset="-122"/>
                <a:cs typeface="Roboto" pitchFamily="34" charset="-120"/>
              </a:rPr>
              <a:t>Ternary Search</a:t>
            </a:r>
            <a:endParaRPr lang="en-US" sz="3600" dirty="0"/>
          </a:p>
        </p:txBody>
      </p:sp>
      <p:sp>
        <p:nvSpPr>
          <p:cNvPr id="5" name="Text 2"/>
          <p:cNvSpPr/>
          <p:nvPr/>
        </p:nvSpPr>
        <p:spPr>
          <a:xfrm>
            <a:off x="2037993" y="2031146"/>
            <a:ext cx="10554414" cy="444341"/>
          </a:xfrm>
          <a:prstGeom prst="rect">
            <a:avLst/>
          </a:prstGeom>
          <a:noFill/>
          <a:ln/>
        </p:spPr>
        <p:txBody>
          <a:bodyPr wrap="none" rtlCol="0" anchor="t"/>
          <a:lstStyle/>
          <a:p>
            <a:pPr marL="0" indent="0" algn="l">
              <a:lnSpc>
                <a:spcPts val="3499"/>
              </a:lnSpc>
              <a:buNone/>
            </a:pPr>
            <a:r>
              <a:rPr lang="en-US" sz="2400" u="sng" kern="0" spc="-35" dirty="0">
                <a:solidFill>
                  <a:srgbClr val="FFFFFF"/>
                </a:solidFill>
                <a:latin typeface="Roboto" pitchFamily="34" charset="0"/>
                <a:ea typeface="Roboto" pitchFamily="34" charset="-122"/>
                <a:cs typeface="Roboto" pitchFamily="34" charset="-120"/>
              </a:rPr>
              <a:t>Ternary Search nədir?</a:t>
            </a:r>
            <a:endParaRPr lang="en-US" sz="2400" dirty="0"/>
          </a:p>
        </p:txBody>
      </p:sp>
      <p:sp>
        <p:nvSpPr>
          <p:cNvPr id="6" name="Text 3"/>
          <p:cNvSpPr/>
          <p:nvPr/>
        </p:nvSpPr>
        <p:spPr>
          <a:xfrm>
            <a:off x="2037993" y="2904649"/>
            <a:ext cx="10554414" cy="1066205"/>
          </a:xfrm>
          <a:prstGeom prst="rect">
            <a:avLst/>
          </a:prstGeom>
          <a:noFill/>
          <a:ln/>
        </p:spPr>
        <p:txBody>
          <a:bodyPr wrap="square" rtlCol="0" anchor="t"/>
          <a:lstStyle/>
          <a:p>
            <a:pPr marL="0" indent="0" algn="l">
              <a:lnSpc>
                <a:spcPts val="2799"/>
              </a:lnSpc>
              <a:buNone/>
            </a:pPr>
            <a:r>
              <a:rPr lang="tr-TR" sz="2400" b="1" kern="0" spc="-35" dirty="0" err="1">
                <a:solidFill>
                  <a:srgbClr val="CFD0D8"/>
                </a:solidFill>
                <a:latin typeface="Roboto" pitchFamily="34" charset="0"/>
                <a:ea typeface="Roboto" pitchFamily="34" charset="-122"/>
                <a:cs typeface="Roboto" pitchFamily="34" charset="-120"/>
              </a:rPr>
              <a:t>Ternary</a:t>
            </a:r>
            <a:r>
              <a:rPr lang="tr-TR" sz="2400" b="1" kern="0" spc="-35" dirty="0">
                <a:solidFill>
                  <a:srgbClr val="CFD0D8"/>
                </a:solidFill>
                <a:latin typeface="Roboto" pitchFamily="34" charset="0"/>
                <a:ea typeface="Roboto" pitchFamily="34" charset="-122"/>
                <a:cs typeface="Roboto" pitchFamily="34" charset="-120"/>
              </a:rPr>
              <a:t> </a:t>
            </a:r>
            <a:r>
              <a:rPr lang="tr-TR" sz="2400" b="1" kern="0" spc="-35" dirty="0" err="1">
                <a:solidFill>
                  <a:srgbClr val="CFD0D8"/>
                </a:solidFill>
                <a:latin typeface="Roboto" pitchFamily="34" charset="0"/>
                <a:ea typeface="Roboto" pitchFamily="34" charset="-122"/>
                <a:cs typeface="Roboto" pitchFamily="34" charset="-120"/>
              </a:rPr>
              <a:t>Search</a:t>
            </a:r>
            <a:r>
              <a:rPr lang="tr-TR" sz="2400" b="1" kern="0" spc="-35" dirty="0">
                <a:solidFill>
                  <a:srgbClr val="CFD0D8"/>
                </a:solidFill>
                <a:latin typeface="Roboto" pitchFamily="34" charset="0"/>
                <a:ea typeface="Roboto" pitchFamily="34" charset="-122"/>
                <a:cs typeface="Roboto" pitchFamily="34" charset="-120"/>
              </a:rPr>
              <a:t> </a:t>
            </a:r>
            <a:r>
              <a:rPr lang="en-US" sz="2400" b="1" kern="0" spc="-35" dirty="0">
                <a:solidFill>
                  <a:srgbClr val="CFD0D8"/>
                </a:solidFill>
                <a:latin typeface="Roboto" pitchFamily="34" charset="0"/>
                <a:ea typeface="Roboto" pitchFamily="34" charset="-122"/>
                <a:cs typeface="Roboto" pitchFamily="34" charset="-120"/>
              </a:rPr>
              <a:t>,</a:t>
            </a:r>
            <a:r>
              <a:rPr lang="en-US" sz="2400" kern="0" spc="-35" dirty="0">
                <a:solidFill>
                  <a:srgbClr val="CFD0D8"/>
                </a:solidFill>
                <a:latin typeface="Roboto" pitchFamily="34" charset="0"/>
                <a:ea typeface="Roboto" pitchFamily="34" charset="-122"/>
                <a:cs typeface="Roboto" pitchFamily="34" charset="-120"/>
              </a:rPr>
              <a:t> çeşidlənmiş massivdə hədəf dəyərin mövqeyini tapmaq üçün istifadə edilən axtarış alqoritmidir. </a:t>
            </a:r>
            <a:r>
              <a:rPr lang="en-US" sz="2400" b="1" u="sng" kern="0" spc="-35" dirty="0">
                <a:solidFill>
                  <a:srgbClr val="5A6ED8"/>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O , ikili axtarışda</a:t>
            </a:r>
            <a:r>
              <a:rPr lang="en-US" sz="2400" kern="0" spc="-35" dirty="0">
                <a:solidFill>
                  <a:srgbClr val="CFD0D8"/>
                </a:solidFill>
                <a:latin typeface="Roboto" pitchFamily="34" charset="0"/>
                <a:ea typeface="Roboto" pitchFamily="34" charset="-122"/>
                <a:cs typeface="Roboto" pitchFamily="34" charset="-120"/>
              </a:rPr>
              <a:t> olduğu kimi massivi iki deyil, </a:t>
            </a:r>
            <a:r>
              <a:rPr lang="en-US" sz="2400" b="1" kern="0" spc="-35" dirty="0">
                <a:solidFill>
                  <a:srgbClr val="CFD0D8"/>
                </a:solidFill>
                <a:latin typeface="Roboto" pitchFamily="34" charset="0"/>
                <a:ea typeface="Roboto" pitchFamily="34" charset="-122"/>
                <a:cs typeface="Roboto" pitchFamily="34" charset="-120"/>
              </a:rPr>
              <a:t>üç hissəyə</a:t>
            </a:r>
            <a:r>
              <a:rPr lang="en-US" sz="2400" kern="0" spc="-35" dirty="0">
                <a:solidFill>
                  <a:srgbClr val="CFD0D8"/>
                </a:solidFill>
                <a:latin typeface="Roboto" pitchFamily="34" charset="0"/>
                <a:ea typeface="Roboto" pitchFamily="34" charset="-122"/>
                <a:cs typeface="Roboto" pitchFamily="34" charset="-120"/>
              </a:rPr>
              <a:t> bölmək prinsipi ilə işləyir . </a:t>
            </a:r>
            <a:r>
              <a:rPr lang="en-US" sz="2400" b="1" kern="0" spc="-35" dirty="0">
                <a:solidFill>
                  <a:srgbClr val="CFD0D8"/>
                </a:solidFill>
                <a:latin typeface="Roboto" pitchFamily="34" charset="0"/>
                <a:ea typeface="Roboto" pitchFamily="34" charset="-122"/>
                <a:cs typeface="Roboto" pitchFamily="34" charset="-120"/>
              </a:rPr>
              <a:t>Əsas ideya, hədəf dəyərini massivi üç bərabər hissəyə</a:t>
            </a:r>
            <a:r>
              <a:rPr lang="en-US" sz="2400" kern="0" spc="-35" dirty="0">
                <a:solidFill>
                  <a:srgbClr val="CFD0D8"/>
                </a:solidFill>
                <a:latin typeface="Roboto" pitchFamily="34" charset="0"/>
                <a:ea typeface="Roboto" pitchFamily="34" charset="-122"/>
                <a:cs typeface="Roboto" pitchFamily="34" charset="-120"/>
              </a:rPr>
              <a:t> bölən iki nöqtədəki elementlərlə müqayisə edərək axtarış sahəsini daraltmaqdır .</a:t>
            </a:r>
            <a:endParaRPr lang="en-US" sz="2400" dirty="0"/>
          </a:p>
        </p:txBody>
      </p:sp>
      <p:sp>
        <p:nvSpPr>
          <p:cNvPr id="7" name="Text 4"/>
          <p:cNvSpPr/>
          <p:nvPr/>
        </p:nvSpPr>
        <p:spPr>
          <a:xfrm>
            <a:off x="2037993" y="4961811"/>
            <a:ext cx="10554414" cy="710803"/>
          </a:xfrm>
          <a:prstGeom prst="rect">
            <a:avLst/>
          </a:prstGeom>
          <a:noFill/>
          <a:ln/>
        </p:spPr>
        <p:txBody>
          <a:bodyPr wrap="square" rtlCol="0" anchor="t"/>
          <a:lstStyle/>
          <a:p>
            <a:pPr marL="0" indent="0" algn="l">
              <a:lnSpc>
                <a:spcPts val="2799"/>
              </a:lnSpc>
              <a:buNone/>
            </a:pPr>
            <a:r>
              <a:rPr lang="en-US" sz="2400" kern="0" spc="-35" dirty="0">
                <a:solidFill>
                  <a:srgbClr val="CFD0D8"/>
                </a:solidFill>
                <a:latin typeface="Roboto" pitchFamily="34" charset="0"/>
                <a:ea typeface="Roboto" pitchFamily="34" charset="-122"/>
                <a:cs typeface="Roboto" pitchFamily="34" charset="-120"/>
              </a:rPr>
              <a:t>orta1 = l + (rl)/3 </a:t>
            </a:r>
            <a:r>
              <a:rPr lang="en-US" sz="2400" i="1" kern="0" spc="-35" dirty="0">
                <a:solidFill>
                  <a:srgbClr val="CFD0D8"/>
                </a:solidFill>
                <a:latin typeface="Roboto" pitchFamily="34" charset="0"/>
                <a:ea typeface="Roboto" pitchFamily="34" charset="-122"/>
                <a:cs typeface="Roboto" pitchFamily="34" charset="-120"/>
              </a:rPr>
              <a:t>
</a:t>
            </a:r>
            <a:r>
              <a:rPr lang="en-US" sz="2400" kern="0" spc="-35" dirty="0">
                <a:solidFill>
                  <a:srgbClr val="CFD0D8"/>
                </a:solidFill>
                <a:latin typeface="Roboto" pitchFamily="34" charset="0"/>
                <a:ea typeface="Roboto" pitchFamily="34" charset="-122"/>
                <a:cs typeface="Roboto" pitchFamily="34" charset="-120"/>
              </a:rPr>
              <a:t>orta2 = r – (rl)/3</a:t>
            </a:r>
            <a:endParaRPr lang="en-US" sz="2400" dirty="0"/>
          </a:p>
        </p:txBody>
      </p:sp>
      <p:sp>
        <p:nvSpPr>
          <p:cNvPr id="8" name="Text 5"/>
          <p:cNvSpPr/>
          <p:nvPr/>
        </p:nvSpPr>
        <p:spPr>
          <a:xfrm>
            <a:off x="2037993" y="6309023"/>
            <a:ext cx="10554414" cy="355402"/>
          </a:xfrm>
          <a:prstGeom prst="rect">
            <a:avLst/>
          </a:prstGeom>
          <a:noFill/>
          <a:ln/>
        </p:spPr>
        <p:txBody>
          <a:bodyPr wrap="none" rtlCol="0" anchor="t"/>
          <a:lstStyle/>
          <a:p>
            <a:pPr marL="0" indent="0" algn="l">
              <a:lnSpc>
                <a:spcPts val="2799"/>
              </a:lnSpc>
              <a:buNone/>
            </a:pPr>
            <a:r>
              <a:rPr lang="en-US" sz="2400" kern="0" spc="-35" dirty="0">
                <a:solidFill>
                  <a:srgbClr val="CFD0D8"/>
                </a:solidFill>
                <a:latin typeface="Roboto" pitchFamily="34" charset="0"/>
                <a:ea typeface="Roboto" pitchFamily="34" charset="-122"/>
                <a:cs typeface="Roboto" pitchFamily="34" charset="-120"/>
              </a:rPr>
              <a:t>Zaman mürəkkəbliyi O(log3n)-dir.</a:t>
            </a:r>
            <a:endParaRPr lang="en-US" sz="2400" dirty="0"/>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00018">
              <a:alpha val="75000"/>
            </a:srgbClr>
          </a:solidFill>
          <a:ln/>
        </p:spPr>
      </p:sp>
      <p:sp>
        <p:nvSpPr>
          <p:cNvPr id="4" name="Text 1"/>
          <p:cNvSpPr/>
          <p:nvPr/>
        </p:nvSpPr>
        <p:spPr>
          <a:xfrm>
            <a:off x="3105864" y="646748"/>
            <a:ext cx="8418552" cy="283607"/>
          </a:xfrm>
          <a:prstGeom prst="rect">
            <a:avLst/>
          </a:prstGeom>
          <a:noFill/>
          <a:ln/>
        </p:spPr>
        <p:txBody>
          <a:bodyPr wrap="none" rtlCol="0" anchor="t"/>
          <a:lstStyle/>
          <a:p>
            <a:pPr marL="0" indent="0">
              <a:lnSpc>
                <a:spcPts val="2233"/>
              </a:lnSpc>
              <a:buNone/>
            </a:pPr>
            <a:r>
              <a:rPr lang="en-US" sz="1396" kern="0" spc="-28" dirty="0">
                <a:solidFill>
                  <a:srgbClr val="CFD0D8"/>
                </a:solidFill>
                <a:latin typeface="Roboto" pitchFamily="34" charset="0"/>
                <a:ea typeface="Roboto" pitchFamily="34" charset="-122"/>
                <a:cs typeface="Roboto" pitchFamily="34" charset="-120"/>
              </a:rPr>
              <a:t>Aşağıda Üçlük Axtarış işinin addım-addım izahı verilmişdir:</a:t>
            </a:r>
            <a:endParaRPr lang="en-US" sz="1396" dirty="0"/>
          </a:p>
        </p:txBody>
      </p:sp>
      <p:sp>
        <p:nvSpPr>
          <p:cNvPr id="5" name="Text 2"/>
          <p:cNvSpPr/>
          <p:nvPr/>
        </p:nvSpPr>
        <p:spPr>
          <a:xfrm>
            <a:off x="3389352" y="1129665"/>
            <a:ext cx="8135064" cy="319088"/>
          </a:xfrm>
          <a:prstGeom prst="rect">
            <a:avLst/>
          </a:prstGeom>
          <a:noFill/>
          <a:ln/>
        </p:spPr>
        <p:txBody>
          <a:bodyPr wrap="none" rtlCol="0" anchor="t"/>
          <a:lstStyle/>
          <a:p>
            <a:pPr marL="342900" indent="-342900" algn="l">
              <a:lnSpc>
                <a:spcPts val="2512"/>
              </a:lnSpc>
              <a:buSzPct val="100000"/>
              <a:buFont typeface="+mj-lt"/>
              <a:buAutoNum type="arabicPeriod"/>
            </a:pPr>
            <a:r>
              <a:rPr lang="en-US" sz="1396" kern="0" spc="-28" dirty="0">
                <a:solidFill>
                  <a:srgbClr val="CFD0D8"/>
                </a:solidFill>
                <a:latin typeface="Roboto" pitchFamily="34" charset="0"/>
                <a:ea typeface="Roboto" pitchFamily="34" charset="-122"/>
                <a:cs typeface="Roboto" pitchFamily="34" charset="-120"/>
              </a:rPr>
              <a:t>Addım</a:t>
            </a:r>
            <a:endParaRPr lang="en-US" sz="1396" dirty="0"/>
          </a:p>
        </p:txBody>
      </p:sp>
      <p:sp>
        <p:nvSpPr>
          <p:cNvPr id="6" name="Text 3"/>
          <p:cNvSpPr/>
          <p:nvPr/>
        </p:nvSpPr>
        <p:spPr>
          <a:xfrm>
            <a:off x="3672959" y="1648063"/>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Sıralanmış massivlə başlayın.</a:t>
            </a:r>
            <a:endParaRPr lang="en-US" sz="1396" dirty="0"/>
          </a:p>
        </p:txBody>
      </p:sp>
      <p:sp>
        <p:nvSpPr>
          <p:cNvPr id="7" name="Text 4"/>
          <p:cNvSpPr/>
          <p:nvPr/>
        </p:nvSpPr>
        <p:spPr>
          <a:xfrm>
            <a:off x="3672959" y="2037993"/>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Əvvəlcə massivin birinci və sonuncu elementlərinə işarə edən </a:t>
            </a:r>
            <a:r>
              <a:rPr lang="en-US" sz="1396" b="1" kern="0" spc="-28" dirty="0">
                <a:solidFill>
                  <a:srgbClr val="CFD0D8"/>
                </a:solidFill>
                <a:latin typeface="Roboto" pitchFamily="34" charset="0"/>
                <a:ea typeface="Roboto" pitchFamily="34" charset="-122"/>
                <a:cs typeface="Roboto" pitchFamily="34" charset="-120"/>
              </a:rPr>
              <a:t>sol</a:t>
            </a:r>
            <a:r>
              <a:rPr lang="en-US" sz="1396" kern="0" spc="-28" dirty="0">
                <a:solidFill>
                  <a:srgbClr val="CFD0D8"/>
                </a:solidFill>
                <a:latin typeface="Roboto" pitchFamily="34" charset="0"/>
                <a:ea typeface="Roboto" pitchFamily="34" charset="-122"/>
                <a:cs typeface="Roboto" pitchFamily="34" charset="-120"/>
              </a:rPr>
              <a:t> və </a:t>
            </a:r>
            <a:r>
              <a:rPr lang="en-US" sz="1396" b="1" kern="0" spc="-28" dirty="0">
                <a:solidFill>
                  <a:srgbClr val="CFD0D8"/>
                </a:solidFill>
                <a:latin typeface="Roboto" pitchFamily="34" charset="0"/>
                <a:ea typeface="Roboto" pitchFamily="34" charset="-122"/>
                <a:cs typeface="Roboto" pitchFamily="34" charset="-120"/>
              </a:rPr>
              <a:t>sağa</a:t>
            </a:r>
            <a:r>
              <a:rPr lang="en-US" sz="1396" kern="0" spc="-28" dirty="0">
                <a:solidFill>
                  <a:srgbClr val="CFD0D8"/>
                </a:solidFill>
                <a:latin typeface="Roboto" pitchFamily="34" charset="0"/>
                <a:ea typeface="Roboto" pitchFamily="34" charset="-122"/>
                <a:cs typeface="Roboto" pitchFamily="34" charset="-120"/>
              </a:rPr>
              <a:t> iki göstərici təyin edin .</a:t>
            </a:r>
            <a:endParaRPr lang="en-US" sz="1396" dirty="0"/>
          </a:p>
        </p:txBody>
      </p:sp>
      <p:sp>
        <p:nvSpPr>
          <p:cNvPr id="8" name="Text 5"/>
          <p:cNvSpPr/>
          <p:nvPr/>
        </p:nvSpPr>
        <p:spPr>
          <a:xfrm>
            <a:off x="3389352" y="2427922"/>
            <a:ext cx="8135064" cy="319088"/>
          </a:xfrm>
          <a:prstGeom prst="rect">
            <a:avLst/>
          </a:prstGeom>
          <a:noFill/>
          <a:ln/>
        </p:spPr>
        <p:txBody>
          <a:bodyPr wrap="none" rtlCol="0" anchor="t"/>
          <a:lstStyle/>
          <a:p>
            <a:pPr marL="342900" indent="-342900" algn="l">
              <a:lnSpc>
                <a:spcPts val="2512"/>
              </a:lnSpc>
              <a:buSzPct val="100000"/>
              <a:buFont typeface="+mj-lt"/>
              <a:buAutoNum type="arabicPeriod" startAt="2"/>
            </a:pPr>
            <a:r>
              <a:rPr lang="en-US" sz="1396" b="1" u="sng" kern="0" spc="-28" dirty="0">
                <a:solidFill>
                  <a:srgbClr val="CFD0D8"/>
                </a:solidFill>
                <a:latin typeface="Roboto" pitchFamily="34" charset="0"/>
                <a:ea typeface="Roboto" pitchFamily="34" charset="-122"/>
                <a:cs typeface="Roboto" pitchFamily="34" charset="-120"/>
              </a:rPr>
              <a:t>Massivi bölün:</a:t>
            </a:r>
            <a:endParaRPr lang="en-US" sz="1396" dirty="0"/>
          </a:p>
        </p:txBody>
      </p:sp>
      <p:sp>
        <p:nvSpPr>
          <p:cNvPr id="9" name="Text 6"/>
          <p:cNvSpPr/>
          <p:nvPr/>
        </p:nvSpPr>
        <p:spPr>
          <a:xfrm>
            <a:off x="3672959" y="2817852"/>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Cari axtarış sahəsini təxminən üç bərabər hissəyə bölərək iki orta nöqtəni, </a:t>
            </a:r>
            <a:r>
              <a:rPr lang="en-US" sz="1396" b="1" kern="0" spc="-28" dirty="0">
                <a:solidFill>
                  <a:srgbClr val="CFD0D8"/>
                </a:solidFill>
                <a:latin typeface="Roboto" pitchFamily="34" charset="0"/>
                <a:ea typeface="Roboto" pitchFamily="34" charset="-122"/>
                <a:cs typeface="Roboto" pitchFamily="34" charset="-120"/>
              </a:rPr>
              <a:t>orta1</a:t>
            </a:r>
            <a:r>
              <a:rPr lang="en-US" sz="1396" kern="0" spc="-28" dirty="0">
                <a:solidFill>
                  <a:srgbClr val="CFD0D8"/>
                </a:solidFill>
                <a:latin typeface="Roboto" pitchFamily="34" charset="0"/>
                <a:ea typeface="Roboto" pitchFamily="34" charset="-122"/>
                <a:cs typeface="Roboto" pitchFamily="34" charset="-120"/>
              </a:rPr>
              <a:t> və </a:t>
            </a:r>
            <a:r>
              <a:rPr lang="en-US" sz="1396" b="1" kern="0" spc="-28" dirty="0">
                <a:solidFill>
                  <a:srgbClr val="CFD0D8"/>
                </a:solidFill>
                <a:latin typeface="Roboto" pitchFamily="34" charset="0"/>
                <a:ea typeface="Roboto" pitchFamily="34" charset="-122"/>
                <a:cs typeface="Roboto" pitchFamily="34" charset="-120"/>
              </a:rPr>
              <a:t>orta2 hesablayın:</a:t>
            </a:r>
            <a:endParaRPr lang="en-US" sz="1396" dirty="0"/>
          </a:p>
        </p:txBody>
      </p:sp>
      <p:sp>
        <p:nvSpPr>
          <p:cNvPr id="10" name="Text 7"/>
          <p:cNvSpPr/>
          <p:nvPr/>
        </p:nvSpPr>
        <p:spPr>
          <a:xfrm>
            <a:off x="3672959" y="3207782"/>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orta1 = sol + (sağ - sol) / 3</a:t>
            </a:r>
            <a:endParaRPr lang="en-US" sz="1396" dirty="0"/>
          </a:p>
        </p:txBody>
      </p:sp>
      <p:sp>
        <p:nvSpPr>
          <p:cNvPr id="11" name="Text 8"/>
          <p:cNvSpPr/>
          <p:nvPr/>
        </p:nvSpPr>
        <p:spPr>
          <a:xfrm>
            <a:off x="3672959" y="3597712"/>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orta2 = sağ – (sağ – sol) / 3</a:t>
            </a:r>
            <a:endParaRPr lang="en-US" sz="1396" dirty="0"/>
          </a:p>
        </p:txBody>
      </p:sp>
      <p:sp>
        <p:nvSpPr>
          <p:cNvPr id="12" name="Text 9"/>
          <p:cNvSpPr/>
          <p:nvPr/>
        </p:nvSpPr>
        <p:spPr>
          <a:xfrm>
            <a:off x="3672959" y="3987641"/>
            <a:ext cx="7851458" cy="319088"/>
          </a:xfrm>
          <a:prstGeom prst="rect">
            <a:avLst/>
          </a:prstGeom>
          <a:noFill/>
          <a:ln/>
        </p:spPr>
        <p:txBody>
          <a:bodyPr wrap="none" rtlCol="0" anchor="t"/>
          <a:lstStyle/>
          <a:p>
            <a:pPr marL="685800" lvl="1" indent="-342900" algn="l">
              <a:lnSpc>
                <a:spcPts val="2512"/>
              </a:lnSpc>
              <a:buSzPct val="100000"/>
              <a:buChar char="•"/>
            </a:pPr>
            <a:r>
              <a:rPr lang="en-US" sz="1396" b="1" kern="0" spc="-28" dirty="0">
                <a:solidFill>
                  <a:srgbClr val="CFD0D8"/>
                </a:solidFill>
                <a:latin typeface="Roboto" pitchFamily="34" charset="0"/>
                <a:ea typeface="Roboto" pitchFamily="34" charset="-122"/>
                <a:cs typeface="Roboto" pitchFamily="34" charset="-120"/>
              </a:rPr>
              <a:t>Massiv indi effektiv şəkildə [sol, mid1]</a:t>
            </a:r>
            <a:r>
              <a:rPr lang="en-US" sz="1396" kern="0" spc="-28" dirty="0">
                <a:solidFill>
                  <a:srgbClr val="CFD0D8"/>
                </a:solidFill>
                <a:latin typeface="Roboto" pitchFamily="34" charset="0"/>
                <a:ea typeface="Roboto" pitchFamily="34" charset="-122"/>
                <a:cs typeface="Roboto" pitchFamily="34" charset="-120"/>
              </a:rPr>
              <a:t> , </a:t>
            </a:r>
            <a:r>
              <a:rPr lang="en-US" sz="1396" b="1" kern="0" spc="-28" dirty="0">
                <a:solidFill>
                  <a:srgbClr val="CFD0D8"/>
                </a:solidFill>
                <a:latin typeface="Roboto" pitchFamily="34" charset="0"/>
                <a:ea typeface="Roboto" pitchFamily="34" charset="-122"/>
                <a:cs typeface="Roboto" pitchFamily="34" charset="-120"/>
              </a:rPr>
              <a:t>(mid1, mid2</a:t>
            </a:r>
            <a:r>
              <a:rPr lang="en-US" sz="1396" kern="0" spc="-28" dirty="0">
                <a:solidFill>
                  <a:srgbClr val="CFD0D8"/>
                </a:solidFill>
                <a:latin typeface="Roboto" pitchFamily="34" charset="0"/>
                <a:ea typeface="Roboto" pitchFamily="34" charset="-122"/>
                <a:cs typeface="Roboto" pitchFamily="34" charset="-120"/>
              </a:rPr>
              <a:t> ) və </a:t>
            </a:r>
            <a:r>
              <a:rPr lang="en-US" sz="1396" b="1" kern="0" spc="-28" dirty="0">
                <a:solidFill>
                  <a:srgbClr val="CFD0D8"/>
                </a:solidFill>
                <a:latin typeface="Roboto" pitchFamily="34" charset="0"/>
                <a:ea typeface="Roboto" pitchFamily="34" charset="-122"/>
                <a:cs typeface="Roboto" pitchFamily="34" charset="-120"/>
              </a:rPr>
              <a:t>[mid2, right]</a:t>
            </a:r>
            <a:r>
              <a:rPr lang="en-US" sz="1396" kern="0" spc="-28" dirty="0">
                <a:solidFill>
                  <a:srgbClr val="CFD0D8"/>
                </a:solidFill>
                <a:latin typeface="Roboto" pitchFamily="34" charset="0"/>
                <a:ea typeface="Roboto" pitchFamily="34" charset="-122"/>
                <a:cs typeface="Roboto" pitchFamily="34" charset="-120"/>
              </a:rPr>
              <a:t> bölünür .</a:t>
            </a:r>
            <a:endParaRPr lang="en-US" sz="1396" dirty="0"/>
          </a:p>
        </p:txBody>
      </p:sp>
      <p:sp>
        <p:nvSpPr>
          <p:cNvPr id="13" name="Text 10"/>
          <p:cNvSpPr/>
          <p:nvPr/>
        </p:nvSpPr>
        <p:spPr>
          <a:xfrm>
            <a:off x="3389352" y="4377571"/>
            <a:ext cx="8135064" cy="319088"/>
          </a:xfrm>
          <a:prstGeom prst="rect">
            <a:avLst/>
          </a:prstGeom>
          <a:noFill/>
          <a:ln/>
        </p:spPr>
        <p:txBody>
          <a:bodyPr wrap="none" rtlCol="0" anchor="t"/>
          <a:lstStyle/>
          <a:p>
            <a:pPr marL="342900" indent="-342900" algn="l">
              <a:lnSpc>
                <a:spcPts val="2512"/>
              </a:lnSpc>
              <a:buSzPct val="100000"/>
              <a:buFont typeface="+mj-lt"/>
              <a:buAutoNum type="arabicPeriod" startAt="3"/>
            </a:pPr>
            <a:r>
              <a:rPr lang="en-US" sz="1396" b="1" u="sng" kern="0" spc="-28" dirty="0">
                <a:solidFill>
                  <a:srgbClr val="CFD0D8"/>
                </a:solidFill>
                <a:latin typeface="Roboto" pitchFamily="34" charset="0"/>
                <a:ea typeface="Roboto" pitchFamily="34" charset="-122"/>
                <a:cs typeface="Roboto" pitchFamily="34" charset="-120"/>
              </a:rPr>
              <a:t>Hədəf ilə müqayisə:</a:t>
            </a:r>
            <a:r>
              <a:rPr lang="en-US" sz="1396" kern="0" spc="-28" dirty="0">
                <a:solidFill>
                  <a:srgbClr val="CFD0D8"/>
                </a:solidFill>
                <a:latin typeface="Roboto" pitchFamily="34" charset="0"/>
                <a:ea typeface="Roboto" pitchFamily="34" charset="-122"/>
                <a:cs typeface="Roboto" pitchFamily="34" charset="-120"/>
              </a:rPr>
              <a:t> .</a:t>
            </a:r>
            <a:endParaRPr lang="en-US" sz="1396" dirty="0"/>
          </a:p>
        </p:txBody>
      </p:sp>
      <p:sp>
        <p:nvSpPr>
          <p:cNvPr id="14" name="Text 11"/>
          <p:cNvSpPr/>
          <p:nvPr/>
        </p:nvSpPr>
        <p:spPr>
          <a:xfrm>
            <a:off x="3672959" y="4767501"/>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Əgər </a:t>
            </a:r>
            <a:r>
              <a:rPr lang="en-US" sz="1396" b="1" kern="0" spc="-28" dirty="0">
                <a:solidFill>
                  <a:srgbClr val="CFD0D8"/>
                </a:solidFill>
                <a:latin typeface="Roboto" pitchFamily="34" charset="0"/>
                <a:ea typeface="Roboto" pitchFamily="34" charset="-122"/>
                <a:cs typeface="Roboto" pitchFamily="34" charset="-120"/>
              </a:rPr>
              <a:t>hədəf mid1</a:t>
            </a:r>
            <a:r>
              <a:rPr lang="en-US" sz="1396" kern="0" spc="-28" dirty="0">
                <a:solidFill>
                  <a:srgbClr val="CFD0D8"/>
                </a:solidFill>
                <a:latin typeface="Roboto" pitchFamily="34" charset="0"/>
                <a:ea typeface="Roboto" pitchFamily="34" charset="-122"/>
                <a:cs typeface="Roboto" pitchFamily="34" charset="-120"/>
              </a:rPr>
              <a:t> və ya </a:t>
            </a:r>
            <a:r>
              <a:rPr lang="en-US" sz="1396" b="1" kern="0" spc="-28" dirty="0">
                <a:solidFill>
                  <a:srgbClr val="CFD0D8"/>
                </a:solidFill>
                <a:latin typeface="Roboto" pitchFamily="34" charset="0"/>
                <a:ea typeface="Roboto" pitchFamily="34" charset="-122"/>
                <a:cs typeface="Roboto" pitchFamily="34" charset="-120"/>
              </a:rPr>
              <a:t>mid2</a:t>
            </a:r>
            <a:r>
              <a:rPr lang="en-US" sz="1396" kern="0" spc="-28" dirty="0">
                <a:solidFill>
                  <a:srgbClr val="CFD0D8"/>
                </a:solidFill>
                <a:latin typeface="Roboto" pitchFamily="34" charset="0"/>
                <a:ea typeface="Roboto" pitchFamily="34" charset="-122"/>
                <a:cs typeface="Roboto" pitchFamily="34" charset="-120"/>
              </a:rPr>
              <a:t> elementinə bərabərdirsə , axtarış uğurludur və indeks qaytarılır.</a:t>
            </a:r>
            <a:endParaRPr lang="en-US" sz="1396" dirty="0"/>
          </a:p>
        </p:txBody>
      </p:sp>
      <p:sp>
        <p:nvSpPr>
          <p:cNvPr id="15" name="Text 12"/>
          <p:cNvSpPr/>
          <p:nvPr/>
        </p:nvSpPr>
        <p:spPr>
          <a:xfrm>
            <a:off x="3672959" y="5157430"/>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Hədəf </a:t>
            </a:r>
            <a:r>
              <a:rPr lang="en-US" sz="1396" b="1" kern="0" spc="-28" dirty="0">
                <a:solidFill>
                  <a:srgbClr val="CFD0D8"/>
                </a:solidFill>
                <a:latin typeface="Roboto" pitchFamily="34" charset="0"/>
                <a:ea typeface="Roboto" pitchFamily="34" charset="-122"/>
                <a:cs typeface="Roboto" pitchFamily="34" charset="-120"/>
              </a:rPr>
              <a:t>orta 1</a:t>
            </a:r>
            <a:r>
              <a:rPr lang="en-US" sz="1396" kern="0" spc="-28" dirty="0">
                <a:solidFill>
                  <a:srgbClr val="CFD0D8"/>
                </a:solidFill>
                <a:latin typeface="Roboto" pitchFamily="34" charset="0"/>
                <a:ea typeface="Roboto" pitchFamily="34" charset="-122"/>
                <a:cs typeface="Roboto" pitchFamily="34" charset="-120"/>
              </a:rPr>
              <a:t> -dəki elementdən azdırsa , </a:t>
            </a:r>
            <a:r>
              <a:rPr lang="en-US" sz="1396" b="1" kern="0" spc="-28" dirty="0">
                <a:solidFill>
                  <a:srgbClr val="CFD0D8"/>
                </a:solidFill>
                <a:latin typeface="Roboto" pitchFamily="34" charset="0"/>
                <a:ea typeface="Roboto" pitchFamily="34" charset="-122"/>
                <a:cs typeface="Roboto" pitchFamily="34" charset="-120"/>
              </a:rPr>
              <a:t>sağ göstəricini mid 1 – 1- ə</a:t>
            </a:r>
            <a:r>
              <a:rPr lang="en-US" sz="1396" kern="0" spc="-28" dirty="0">
                <a:solidFill>
                  <a:srgbClr val="CFD0D8"/>
                </a:solidFill>
                <a:latin typeface="Roboto" pitchFamily="34" charset="0"/>
                <a:ea typeface="Roboto" pitchFamily="34" charset="-122"/>
                <a:cs typeface="Roboto" pitchFamily="34" charset="-120"/>
              </a:rPr>
              <a:t> yeniləyin .</a:t>
            </a:r>
            <a:endParaRPr lang="en-US" sz="1396" dirty="0"/>
          </a:p>
        </p:txBody>
      </p:sp>
      <p:sp>
        <p:nvSpPr>
          <p:cNvPr id="16" name="Text 13"/>
          <p:cNvSpPr/>
          <p:nvPr/>
        </p:nvSpPr>
        <p:spPr>
          <a:xfrm>
            <a:off x="3672959" y="5547360"/>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Hədəf </a:t>
            </a:r>
            <a:r>
              <a:rPr lang="en-US" sz="1396" b="1" kern="0" spc="-28" dirty="0">
                <a:solidFill>
                  <a:srgbClr val="CFD0D8"/>
                </a:solidFill>
                <a:latin typeface="Roboto" pitchFamily="34" charset="0"/>
                <a:ea typeface="Roboto" pitchFamily="34" charset="-122"/>
                <a:cs typeface="Roboto" pitchFamily="34" charset="-120"/>
              </a:rPr>
              <a:t>orta 2</a:t>
            </a:r>
            <a:r>
              <a:rPr lang="en-US" sz="1396" kern="0" spc="-28" dirty="0">
                <a:solidFill>
                  <a:srgbClr val="CFD0D8"/>
                </a:solidFill>
                <a:latin typeface="Roboto" pitchFamily="34" charset="0"/>
                <a:ea typeface="Roboto" pitchFamily="34" charset="-122"/>
                <a:cs typeface="Roboto" pitchFamily="34" charset="-120"/>
              </a:rPr>
              <a:t> -dəki elementdən böyükdürsə </a:t>
            </a:r>
            <a:r>
              <a:rPr lang="en-US" sz="1396" b="1" kern="0" spc="-28" dirty="0">
                <a:solidFill>
                  <a:srgbClr val="CFD0D8"/>
                </a:solidFill>
                <a:latin typeface="Roboto" pitchFamily="34" charset="0"/>
                <a:ea typeface="Roboto" pitchFamily="34" charset="-122"/>
                <a:cs typeface="Roboto" pitchFamily="34" charset="-120"/>
              </a:rPr>
              <a:t>,</a:t>
            </a:r>
            <a:r>
              <a:rPr lang="en-US" sz="1396" kern="0" spc="-28" dirty="0">
                <a:solidFill>
                  <a:srgbClr val="CFD0D8"/>
                </a:solidFill>
                <a:latin typeface="Roboto" pitchFamily="34" charset="0"/>
                <a:ea typeface="Roboto" pitchFamily="34" charset="-122"/>
                <a:cs typeface="Roboto" pitchFamily="34" charset="-120"/>
              </a:rPr>
              <a:t> sol </a:t>
            </a:r>
            <a:r>
              <a:rPr lang="en-US" sz="1396" b="1" kern="0" spc="-28" dirty="0">
                <a:solidFill>
                  <a:srgbClr val="CFD0D8"/>
                </a:solidFill>
                <a:latin typeface="Roboto" pitchFamily="34" charset="0"/>
                <a:ea typeface="Roboto" pitchFamily="34" charset="-122"/>
                <a:cs typeface="Roboto" pitchFamily="34" charset="-120"/>
              </a:rPr>
              <a:t>göstəricini mid2 + 1</a:t>
            </a:r>
            <a:r>
              <a:rPr lang="en-US" sz="1396" kern="0" spc="-28" dirty="0">
                <a:solidFill>
                  <a:srgbClr val="CFD0D8"/>
                </a:solidFill>
                <a:latin typeface="Roboto" pitchFamily="34" charset="0"/>
                <a:ea typeface="Roboto" pitchFamily="34" charset="-122"/>
                <a:cs typeface="Roboto" pitchFamily="34" charset="-120"/>
              </a:rPr>
              <a:t> -ə yeniləyin .</a:t>
            </a:r>
            <a:endParaRPr lang="en-US" sz="1396" dirty="0"/>
          </a:p>
        </p:txBody>
      </p:sp>
      <p:sp>
        <p:nvSpPr>
          <p:cNvPr id="17" name="Text 14"/>
          <p:cNvSpPr/>
          <p:nvPr/>
        </p:nvSpPr>
        <p:spPr>
          <a:xfrm>
            <a:off x="3672959" y="5937290"/>
            <a:ext cx="7851458" cy="638175"/>
          </a:xfrm>
          <a:prstGeom prst="rect">
            <a:avLst/>
          </a:prstGeom>
          <a:noFill/>
          <a:ln/>
        </p:spPr>
        <p:txBody>
          <a:bodyPr wrap="squar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Hədəf </a:t>
            </a:r>
            <a:r>
              <a:rPr lang="en-US" sz="1396" b="1" kern="0" spc="-28" dirty="0">
                <a:solidFill>
                  <a:srgbClr val="CFD0D8"/>
                </a:solidFill>
                <a:latin typeface="Roboto" pitchFamily="34" charset="0"/>
                <a:ea typeface="Roboto" pitchFamily="34" charset="-122"/>
                <a:cs typeface="Roboto" pitchFamily="34" charset="-120"/>
              </a:rPr>
              <a:t>1-ci orta</a:t>
            </a:r>
            <a:r>
              <a:rPr lang="en-US" sz="1396" kern="0" spc="-28" dirty="0">
                <a:solidFill>
                  <a:srgbClr val="CFD0D8"/>
                </a:solidFill>
                <a:latin typeface="Roboto" pitchFamily="34" charset="0"/>
                <a:ea typeface="Roboto" pitchFamily="34" charset="-122"/>
                <a:cs typeface="Roboto" pitchFamily="34" charset="-120"/>
              </a:rPr>
              <a:t> və </a:t>
            </a:r>
            <a:r>
              <a:rPr lang="en-US" sz="1396" b="1" kern="0" spc="-28" dirty="0">
                <a:solidFill>
                  <a:srgbClr val="CFD0D8"/>
                </a:solidFill>
                <a:latin typeface="Roboto" pitchFamily="34" charset="0"/>
                <a:ea typeface="Roboto" pitchFamily="34" charset="-122"/>
                <a:cs typeface="Roboto" pitchFamily="34" charset="-120"/>
              </a:rPr>
              <a:t>2-ci</a:t>
            </a:r>
            <a:r>
              <a:rPr lang="en-US" sz="1396" kern="0" spc="-28" dirty="0">
                <a:solidFill>
                  <a:srgbClr val="CFD0D8"/>
                </a:solidFill>
                <a:latin typeface="Roboto" pitchFamily="34" charset="0"/>
                <a:ea typeface="Roboto" pitchFamily="34" charset="-122"/>
                <a:cs typeface="Roboto" pitchFamily="34" charset="-120"/>
              </a:rPr>
              <a:t> ortadakı elementlər arasındadırsa , </a:t>
            </a:r>
            <a:r>
              <a:rPr lang="en-US" sz="1396" b="1" kern="0" spc="-28" dirty="0">
                <a:solidFill>
                  <a:srgbClr val="CFD0D8"/>
                </a:solidFill>
                <a:latin typeface="Roboto" pitchFamily="34" charset="0"/>
                <a:ea typeface="Roboto" pitchFamily="34" charset="-122"/>
                <a:cs typeface="Roboto" pitchFamily="34" charset="-120"/>
              </a:rPr>
              <a:t>sol göstəricini mid1 + 1-</a:t>
            </a:r>
            <a:r>
              <a:rPr lang="en-US" sz="1396" kern="0" spc="-28" dirty="0">
                <a:solidFill>
                  <a:srgbClr val="CFD0D8"/>
                </a:solidFill>
                <a:latin typeface="Roboto" pitchFamily="34" charset="0"/>
                <a:ea typeface="Roboto" pitchFamily="34" charset="-122"/>
                <a:cs typeface="Roboto" pitchFamily="34" charset="-120"/>
              </a:rPr>
              <a:t> ə , </a:t>
            </a:r>
            <a:r>
              <a:rPr lang="en-US" sz="1396" b="1" kern="0" spc="-28" dirty="0">
                <a:solidFill>
                  <a:srgbClr val="CFD0D8"/>
                </a:solidFill>
                <a:latin typeface="Roboto" pitchFamily="34" charset="0"/>
                <a:ea typeface="Roboto" pitchFamily="34" charset="-122"/>
                <a:cs typeface="Roboto" pitchFamily="34" charset="-120"/>
              </a:rPr>
              <a:t>sağ</a:t>
            </a:r>
            <a:r>
              <a:rPr lang="en-US" sz="1396" kern="0" spc="-28" dirty="0">
                <a:solidFill>
                  <a:srgbClr val="CFD0D8"/>
                </a:solidFill>
                <a:latin typeface="Roboto" pitchFamily="34" charset="0"/>
                <a:ea typeface="Roboto" pitchFamily="34" charset="-122"/>
                <a:cs typeface="Roboto" pitchFamily="34" charset="-120"/>
              </a:rPr>
              <a:t> göstəricini isə </a:t>
            </a:r>
            <a:r>
              <a:rPr lang="en-US" sz="1396" b="1" kern="0" spc="-28" dirty="0">
                <a:solidFill>
                  <a:srgbClr val="CFD0D8"/>
                </a:solidFill>
                <a:latin typeface="Roboto" pitchFamily="34" charset="0"/>
                <a:ea typeface="Roboto" pitchFamily="34" charset="-122"/>
                <a:cs typeface="Roboto" pitchFamily="34" charset="-120"/>
              </a:rPr>
              <a:t>mid2-1 -</a:t>
            </a:r>
            <a:r>
              <a:rPr lang="en-US" sz="1396" kern="0" spc="-28" dirty="0">
                <a:solidFill>
                  <a:srgbClr val="CFD0D8"/>
                </a:solidFill>
                <a:latin typeface="Roboto" pitchFamily="34" charset="0"/>
                <a:ea typeface="Roboto" pitchFamily="34" charset="-122"/>
                <a:cs typeface="Roboto" pitchFamily="34" charset="-120"/>
              </a:rPr>
              <a:t> ə yeniləyin .</a:t>
            </a:r>
            <a:endParaRPr lang="en-US" sz="1396" dirty="0"/>
          </a:p>
        </p:txBody>
      </p:sp>
      <p:sp>
        <p:nvSpPr>
          <p:cNvPr id="18" name="Text 15"/>
          <p:cNvSpPr/>
          <p:nvPr/>
        </p:nvSpPr>
        <p:spPr>
          <a:xfrm>
            <a:off x="3389352" y="6646307"/>
            <a:ext cx="8135064" cy="319088"/>
          </a:xfrm>
          <a:prstGeom prst="rect">
            <a:avLst/>
          </a:prstGeom>
          <a:noFill/>
          <a:ln/>
        </p:spPr>
        <p:txBody>
          <a:bodyPr wrap="none" rtlCol="0" anchor="t"/>
          <a:lstStyle/>
          <a:p>
            <a:pPr marL="342900" indent="-342900" algn="l">
              <a:lnSpc>
                <a:spcPts val="2512"/>
              </a:lnSpc>
              <a:buSzPct val="100000"/>
              <a:buFont typeface="+mj-lt"/>
              <a:buAutoNum type="arabicPeriod" startAt="4"/>
            </a:pPr>
            <a:r>
              <a:rPr lang="en-US" sz="1396" b="1" u="sng" kern="0" spc="-28" dirty="0">
                <a:solidFill>
                  <a:srgbClr val="CFD0D8"/>
                </a:solidFill>
                <a:latin typeface="Roboto" pitchFamily="34" charset="0"/>
                <a:ea typeface="Roboto" pitchFamily="34" charset="-122"/>
                <a:cs typeface="Roboto" pitchFamily="34" charset="-120"/>
              </a:rPr>
              <a:t>Təkrar et və ya yekunlaşdır</a:t>
            </a:r>
            <a:r>
              <a:rPr lang="en-US" sz="1396" kern="0" spc="-28" dirty="0">
                <a:solidFill>
                  <a:srgbClr val="CFD0D8"/>
                </a:solidFill>
                <a:latin typeface="Roboto" pitchFamily="34" charset="0"/>
                <a:ea typeface="Roboto" pitchFamily="34" charset="-122"/>
                <a:cs typeface="Roboto" pitchFamily="34" charset="-120"/>
              </a:rPr>
              <a:t> :</a:t>
            </a:r>
            <a:endParaRPr lang="en-US" sz="1396" dirty="0"/>
          </a:p>
        </p:txBody>
      </p:sp>
      <p:sp>
        <p:nvSpPr>
          <p:cNvPr id="19" name="Text 16"/>
          <p:cNvSpPr/>
          <p:nvPr/>
        </p:nvSpPr>
        <p:spPr>
          <a:xfrm>
            <a:off x="3672959" y="7036237"/>
            <a:ext cx="7851458" cy="319088"/>
          </a:xfrm>
          <a:prstGeom prst="rect">
            <a:avLst/>
          </a:prstGeom>
          <a:noFill/>
          <a:ln/>
        </p:spPr>
        <p:txBody>
          <a:bodyPr wrap="none" rtlCol="0" anchor="t"/>
          <a:lstStyle/>
          <a:p>
            <a:pPr marL="685800" lvl="1" indent="-342900" algn="l">
              <a:lnSpc>
                <a:spcPts val="2512"/>
              </a:lnSpc>
              <a:buSzPct val="100000"/>
              <a:buChar char="•"/>
            </a:pPr>
            <a:r>
              <a:rPr lang="en-US" sz="1396" b="1" kern="0" spc="-28" dirty="0">
                <a:solidFill>
                  <a:srgbClr val="CFD0D8"/>
                </a:solidFill>
                <a:latin typeface="Roboto" pitchFamily="34" charset="0"/>
                <a:ea typeface="Roboto" pitchFamily="34" charset="-122"/>
                <a:cs typeface="Roboto" pitchFamily="34" charset="-120"/>
              </a:rPr>
              <a:t>Hədəf</a:t>
            </a:r>
            <a:r>
              <a:rPr lang="en-US" sz="1396" kern="0" spc="-28" dirty="0">
                <a:solidFill>
                  <a:srgbClr val="CFD0D8"/>
                </a:solidFill>
                <a:latin typeface="Roboto" pitchFamily="34" charset="0"/>
                <a:ea typeface="Roboto" pitchFamily="34" charset="-122"/>
                <a:cs typeface="Roboto" pitchFamily="34" charset="-120"/>
              </a:rPr>
              <a:t> tapılana və ya axtarış sahəsi boş olana qədər prosesi azaldılmış axtarış sahəsi ilə təkrarlayın .</a:t>
            </a:r>
            <a:endParaRPr lang="en-US" sz="1396" dirty="0"/>
          </a:p>
        </p:txBody>
      </p:sp>
      <p:sp>
        <p:nvSpPr>
          <p:cNvPr id="20" name="Text 17"/>
          <p:cNvSpPr/>
          <p:nvPr/>
        </p:nvSpPr>
        <p:spPr>
          <a:xfrm>
            <a:off x="3672959" y="7426166"/>
            <a:ext cx="7851458" cy="319088"/>
          </a:xfrm>
          <a:prstGeom prst="rect">
            <a:avLst/>
          </a:prstGeom>
          <a:noFill/>
          <a:ln/>
        </p:spPr>
        <p:txBody>
          <a:bodyPr wrap="none" rtlCol="0" anchor="t"/>
          <a:lstStyle/>
          <a:p>
            <a:pPr marL="685800" lvl="1" indent="-342900" algn="l">
              <a:lnSpc>
                <a:spcPts val="2512"/>
              </a:lnSpc>
              <a:buSzPct val="100000"/>
              <a:buChar char="•"/>
            </a:pPr>
            <a:r>
              <a:rPr lang="en-US" sz="1396" kern="0" spc="-28" dirty="0">
                <a:solidFill>
                  <a:srgbClr val="CFD0D8"/>
                </a:solidFill>
                <a:latin typeface="Roboto" pitchFamily="34" charset="0"/>
                <a:ea typeface="Roboto" pitchFamily="34" charset="-122"/>
                <a:cs typeface="Roboto" pitchFamily="34" charset="-120"/>
              </a:rPr>
              <a:t>Axtarış sahəsi boşdursa və </a:t>
            </a:r>
            <a:r>
              <a:rPr lang="en-US" sz="1396" b="1" kern="0" spc="-28" dirty="0">
                <a:solidFill>
                  <a:srgbClr val="CFD0D8"/>
                </a:solidFill>
                <a:latin typeface="Roboto" pitchFamily="34" charset="0"/>
                <a:ea typeface="Roboto" pitchFamily="34" charset="-122"/>
                <a:cs typeface="Roboto" pitchFamily="34" charset="-120"/>
              </a:rPr>
              <a:t>hədəf</a:t>
            </a:r>
            <a:r>
              <a:rPr lang="en-US" sz="1396" kern="0" spc="-28" dirty="0">
                <a:solidFill>
                  <a:srgbClr val="CFD0D8"/>
                </a:solidFill>
                <a:latin typeface="Roboto" pitchFamily="34" charset="0"/>
                <a:ea typeface="Roboto" pitchFamily="34" charset="-122"/>
                <a:cs typeface="Roboto" pitchFamily="34" charset="-120"/>
              </a:rPr>
              <a:t> tapılmırsa, hədəfin </a:t>
            </a:r>
            <a:r>
              <a:rPr lang="en-US" sz="1396" b="1" kern="0" spc="-28" dirty="0">
                <a:solidFill>
                  <a:srgbClr val="CFD0D8"/>
                </a:solidFill>
                <a:latin typeface="Roboto" pitchFamily="34" charset="0"/>
                <a:ea typeface="Roboto" pitchFamily="34" charset="-122"/>
                <a:cs typeface="Roboto" pitchFamily="34" charset="-120"/>
              </a:rPr>
              <a:t>massivdə</a:t>
            </a:r>
            <a:r>
              <a:rPr lang="en-US" sz="1396" kern="0" spc="-28" dirty="0">
                <a:solidFill>
                  <a:srgbClr val="CFD0D8"/>
                </a:solidFill>
                <a:latin typeface="Roboto" pitchFamily="34" charset="0"/>
                <a:ea typeface="Roboto" pitchFamily="34" charset="-122"/>
                <a:cs typeface="Roboto" pitchFamily="34" charset="-120"/>
              </a:rPr>
              <a:t> olmadığını göstərən dəyər qaytarın.</a:t>
            </a:r>
            <a:endParaRPr lang="en-US" sz="1396" dirty="0"/>
          </a:p>
        </p:txBody>
      </p:sp>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399" cy="8229599"/>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878336" y="1451253"/>
            <a:ext cx="10554414" cy="444341"/>
          </a:xfrm>
          <a:prstGeom prst="rect">
            <a:avLst/>
          </a:prstGeom>
          <a:noFill/>
          <a:ln/>
        </p:spPr>
        <p:txBody>
          <a:bodyPr wrap="none" rtlCol="0" anchor="t"/>
          <a:lstStyle/>
          <a:p>
            <a:pPr marL="0" indent="0">
              <a:lnSpc>
                <a:spcPts val="3499"/>
              </a:lnSpc>
              <a:buNone/>
            </a:pPr>
            <a:r>
              <a:rPr lang="en-US" sz="3200" kern="0" spc="-35" dirty="0">
                <a:solidFill>
                  <a:srgbClr val="CFD0D8"/>
                </a:solidFill>
                <a:latin typeface="Roboto" pitchFamily="34" charset="0"/>
                <a:ea typeface="Roboto" pitchFamily="34" charset="-122"/>
                <a:cs typeface="Roboto" pitchFamily="34" charset="-120"/>
              </a:rPr>
              <a:t>Ternary Search'ün Binar axtarışdan fərqləndirən üstün cəhətləri:</a:t>
            </a:r>
            <a:endParaRPr lang="en-US" sz="3200" dirty="0"/>
          </a:p>
        </p:txBody>
      </p:sp>
      <p:sp>
        <p:nvSpPr>
          <p:cNvPr id="5" name="Text 2"/>
          <p:cNvSpPr/>
          <p:nvPr/>
        </p:nvSpPr>
        <p:spPr>
          <a:xfrm>
            <a:off x="1878336" y="2617590"/>
            <a:ext cx="10554414" cy="444341"/>
          </a:xfrm>
          <a:prstGeom prst="rect">
            <a:avLst/>
          </a:prstGeom>
          <a:noFill/>
          <a:ln/>
        </p:spPr>
        <p:txBody>
          <a:bodyPr wrap="none" rtlCol="0" anchor="t"/>
          <a:lstStyle/>
          <a:p>
            <a:pPr marL="0" indent="0">
              <a:lnSpc>
                <a:spcPts val="3499"/>
              </a:lnSpc>
              <a:buNone/>
            </a:pPr>
            <a:r>
              <a:rPr lang="en-US" sz="2400" kern="0" spc="-35" dirty="0">
                <a:solidFill>
                  <a:srgbClr val="CFD0D8"/>
                </a:solidFill>
                <a:latin typeface="Roboto" pitchFamily="34" charset="0"/>
                <a:ea typeface="Roboto" pitchFamily="34" charset="-122"/>
                <a:cs typeface="Roboto" pitchFamily="34" charset="-120"/>
              </a:rPr>
              <a:t>-Binar axtarışdan daha səmərəlidir.</a:t>
            </a:r>
            <a:endParaRPr lang="en-US" sz="2400" dirty="0"/>
          </a:p>
        </p:txBody>
      </p:sp>
      <p:sp>
        <p:nvSpPr>
          <p:cNvPr id="6" name="Text 3"/>
          <p:cNvSpPr/>
          <p:nvPr/>
        </p:nvSpPr>
        <p:spPr>
          <a:xfrm>
            <a:off x="1878336" y="3783927"/>
            <a:ext cx="10554414" cy="444341"/>
          </a:xfrm>
          <a:prstGeom prst="rect">
            <a:avLst/>
          </a:prstGeom>
          <a:noFill/>
          <a:ln/>
        </p:spPr>
        <p:txBody>
          <a:bodyPr wrap="none" rtlCol="0" anchor="t"/>
          <a:lstStyle/>
          <a:p>
            <a:pPr marL="0" indent="0">
              <a:lnSpc>
                <a:spcPts val="3499"/>
              </a:lnSpc>
              <a:buNone/>
            </a:pPr>
            <a:r>
              <a:rPr lang="en-US" sz="2400" kern="0" spc="-35" dirty="0">
                <a:solidFill>
                  <a:srgbClr val="CFD0D8"/>
                </a:solidFill>
                <a:latin typeface="Roboto" pitchFamily="34" charset="0"/>
                <a:ea typeface="Roboto" pitchFamily="34" charset="-122"/>
                <a:cs typeface="Roboto" pitchFamily="34" charset="-120"/>
              </a:rPr>
              <a:t>-Binar axtarışdan daha sürətlidir.</a:t>
            </a:r>
            <a:endParaRPr lang="en-US" sz="2400" dirty="0"/>
          </a:p>
        </p:txBody>
      </p:sp>
      <p:sp>
        <p:nvSpPr>
          <p:cNvPr id="7" name="Text 4"/>
          <p:cNvSpPr/>
          <p:nvPr/>
        </p:nvSpPr>
        <p:spPr>
          <a:xfrm>
            <a:off x="1878336" y="4881384"/>
            <a:ext cx="10554414" cy="444341"/>
          </a:xfrm>
          <a:prstGeom prst="rect">
            <a:avLst/>
          </a:prstGeom>
          <a:noFill/>
          <a:ln/>
        </p:spPr>
        <p:txBody>
          <a:bodyPr wrap="none" rtlCol="0" anchor="t"/>
          <a:lstStyle/>
          <a:p>
            <a:pPr marL="0" indent="0">
              <a:lnSpc>
                <a:spcPts val="3499"/>
              </a:lnSpc>
              <a:buNone/>
            </a:pPr>
            <a:r>
              <a:rPr lang="en-US" sz="2400" kern="0" spc="-35" dirty="0">
                <a:solidFill>
                  <a:srgbClr val="CFD0D8"/>
                </a:solidFill>
                <a:latin typeface="Roboto" pitchFamily="34" charset="0"/>
                <a:ea typeface="Roboto" pitchFamily="34" charset="-122"/>
                <a:cs typeface="Roboto" pitchFamily="34" charset="-120"/>
              </a:rPr>
              <a:t>-Müqayisələrin sayı Binar axtarışdan azdır.</a:t>
            </a:r>
            <a:endParaRPr lang="en-US" sz="2400"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4847772" y="965982"/>
            <a:ext cx="4934856" cy="6297635"/>
          </a:xfrm>
          <a:prstGeom prst="rect">
            <a:avLst/>
          </a:prstGeom>
        </p:spPr>
      </p:pic>
      <p:sp>
        <p:nvSpPr>
          <p:cNvPr id="5" name="Text 1"/>
          <p:cNvSpPr/>
          <p:nvPr/>
        </p:nvSpPr>
        <p:spPr>
          <a:xfrm>
            <a:off x="2037993" y="678394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72848"/>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B242C73A-DFDA-060C-78F9-CFD354759939}"/>
              </a:ext>
            </a:extLst>
          </p:cNvPr>
          <p:cNvSpPr txBox="1"/>
          <p:nvPr/>
        </p:nvSpPr>
        <p:spPr>
          <a:xfrm>
            <a:off x="3672113" y="2928650"/>
            <a:ext cx="8868229" cy="707886"/>
          </a:xfrm>
          <a:prstGeom prst="rect">
            <a:avLst/>
          </a:prstGeom>
          <a:noFill/>
        </p:spPr>
        <p:txBody>
          <a:bodyPr wrap="square">
            <a:spAutoFit/>
          </a:bodyPr>
          <a:lstStyle/>
          <a:p>
            <a:r>
              <a:rPr lang="tr-TR" sz="4000" dirty="0">
                <a:solidFill>
                  <a:schemeClr val="bg1"/>
                </a:solidFill>
              </a:rPr>
              <a:t>DİQQƏTİNİZ ÜÇÜN TƏŞƏKKÜRLƏR!</a:t>
            </a:r>
          </a:p>
        </p:txBody>
      </p:sp>
      <p:sp>
        <p:nvSpPr>
          <p:cNvPr id="5" name="Metin kutusu 4">
            <a:extLst>
              <a:ext uri="{FF2B5EF4-FFF2-40B4-BE49-F238E27FC236}">
                <a16:creationId xmlns:a16="http://schemas.microsoft.com/office/drawing/2014/main" id="{FC9ABA5A-5350-90B2-0826-882353587D34}"/>
              </a:ext>
            </a:extLst>
          </p:cNvPr>
          <p:cNvSpPr txBox="1"/>
          <p:nvPr/>
        </p:nvSpPr>
        <p:spPr>
          <a:xfrm>
            <a:off x="5094515" y="4362232"/>
            <a:ext cx="7315200" cy="461665"/>
          </a:xfrm>
          <a:prstGeom prst="rect">
            <a:avLst/>
          </a:prstGeom>
          <a:noFill/>
        </p:spPr>
        <p:txBody>
          <a:bodyPr wrap="square">
            <a:spAutoFit/>
          </a:bodyPr>
          <a:lstStyle/>
          <a:p>
            <a:r>
              <a:rPr lang="tr-TR" sz="2400" dirty="0">
                <a:solidFill>
                  <a:schemeClr val="bg1"/>
                </a:solidFill>
              </a:rPr>
              <a:t>BY MİNƏ, ALMAZ , ŞİRXAN, AYTAC</a:t>
            </a:r>
          </a:p>
        </p:txBody>
      </p:sp>
    </p:spTree>
    <p:extLst>
      <p:ext uri="{BB962C8B-B14F-4D97-AF65-F5344CB8AC3E}">
        <p14:creationId xmlns:p14="http://schemas.microsoft.com/office/powerpoint/2010/main" val="208076567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18">
              <a:alpha val="80000"/>
            </a:srgbClr>
          </a:solidFill>
          <a:ln/>
        </p:spPr>
      </p:sp>
      <p:sp>
        <p:nvSpPr>
          <p:cNvPr id="6" name="Text 2"/>
          <p:cNvSpPr/>
          <p:nvPr/>
        </p:nvSpPr>
        <p:spPr>
          <a:xfrm>
            <a:off x="2037993" y="2351365"/>
            <a:ext cx="5554980"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What is Heap Sort?</a:t>
            </a:r>
            <a:endParaRPr lang="en-US" sz="4374" dirty="0"/>
          </a:p>
        </p:txBody>
      </p:sp>
      <p:sp>
        <p:nvSpPr>
          <p:cNvPr id="7" name="Shape 3"/>
          <p:cNvSpPr/>
          <p:nvPr/>
        </p:nvSpPr>
        <p:spPr>
          <a:xfrm>
            <a:off x="2037993" y="3552587"/>
            <a:ext cx="499943" cy="499943"/>
          </a:xfrm>
          <a:prstGeom prst="roundRect">
            <a:avLst>
              <a:gd name="adj" fmla="val 20000"/>
            </a:avLst>
          </a:prstGeom>
          <a:solidFill>
            <a:srgbClr val="182567"/>
          </a:solidFill>
          <a:ln w="7620">
            <a:solidFill>
              <a:srgbClr val="313E80"/>
            </a:solidFill>
            <a:prstDash val="solid"/>
          </a:ln>
        </p:spPr>
      </p:sp>
      <p:sp>
        <p:nvSpPr>
          <p:cNvPr id="8" name="Text 4"/>
          <p:cNvSpPr/>
          <p:nvPr/>
        </p:nvSpPr>
        <p:spPr>
          <a:xfrm>
            <a:off x="2198251" y="359425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1</a:t>
            </a:r>
            <a:endParaRPr lang="en-US" sz="2624" dirty="0"/>
          </a:p>
        </p:txBody>
      </p:sp>
      <p:sp>
        <p:nvSpPr>
          <p:cNvPr id="9" name="Text 5"/>
          <p:cNvSpPr/>
          <p:nvPr/>
        </p:nvSpPr>
        <p:spPr>
          <a:xfrm>
            <a:off x="2760107" y="3628906"/>
            <a:ext cx="264795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Binary Heap Structure</a:t>
            </a:r>
            <a:endParaRPr lang="en-US" sz="2187" dirty="0"/>
          </a:p>
        </p:txBody>
      </p:sp>
      <p:sp>
        <p:nvSpPr>
          <p:cNvPr id="10" name="Text 6"/>
          <p:cNvSpPr/>
          <p:nvPr/>
        </p:nvSpPr>
        <p:spPr>
          <a:xfrm>
            <a:off x="2760107" y="4109323"/>
            <a:ext cx="2647950"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Heap Sort, yığını təmsil etmək üçün ikili yığın məlumat quruluşundan istifadə edir.</a:t>
            </a:r>
            <a:endParaRPr lang="en-US" sz="1750" dirty="0"/>
          </a:p>
        </p:txBody>
      </p:sp>
      <p:sp>
        <p:nvSpPr>
          <p:cNvPr id="11" name="Shape 7"/>
          <p:cNvSpPr/>
          <p:nvPr/>
        </p:nvSpPr>
        <p:spPr>
          <a:xfrm>
            <a:off x="5630228" y="3552587"/>
            <a:ext cx="499943" cy="499943"/>
          </a:xfrm>
          <a:prstGeom prst="roundRect">
            <a:avLst>
              <a:gd name="adj" fmla="val 20000"/>
            </a:avLst>
          </a:prstGeom>
          <a:solidFill>
            <a:srgbClr val="182567"/>
          </a:solidFill>
          <a:ln w="7620">
            <a:solidFill>
              <a:srgbClr val="313E80"/>
            </a:solidFill>
            <a:prstDash val="solid"/>
          </a:ln>
        </p:spPr>
      </p:sp>
      <p:sp>
        <p:nvSpPr>
          <p:cNvPr id="12" name="Text 8"/>
          <p:cNvSpPr/>
          <p:nvPr/>
        </p:nvSpPr>
        <p:spPr>
          <a:xfrm>
            <a:off x="5790486" y="359425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2</a:t>
            </a:r>
            <a:endParaRPr lang="en-US" sz="2624" dirty="0"/>
          </a:p>
        </p:txBody>
      </p:sp>
      <p:sp>
        <p:nvSpPr>
          <p:cNvPr id="13" name="Text 9"/>
          <p:cNvSpPr/>
          <p:nvPr/>
        </p:nvSpPr>
        <p:spPr>
          <a:xfrm>
            <a:off x="6352342" y="3628906"/>
            <a:ext cx="2647950" cy="694373"/>
          </a:xfrm>
          <a:prstGeom prst="rect">
            <a:avLst/>
          </a:prstGeom>
          <a:noFill/>
          <a:ln/>
        </p:spPr>
        <p:txBody>
          <a:bodyPr wrap="squar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Comparison-Based Algorithm</a:t>
            </a:r>
            <a:endParaRPr lang="en-US" sz="2187" dirty="0"/>
          </a:p>
        </p:txBody>
      </p:sp>
      <p:sp>
        <p:nvSpPr>
          <p:cNvPr id="14" name="Text 10"/>
          <p:cNvSpPr/>
          <p:nvPr/>
        </p:nvSpPr>
        <p:spPr>
          <a:xfrm>
            <a:off x="6352342" y="4456509"/>
            <a:ext cx="2647950"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Bu, müqayisəyə əsaslanan sortlaşdırma alqoritmidir ki, elementləri sıralamaq üçün ikili yığından istifadə edir.</a:t>
            </a:r>
            <a:endParaRPr lang="en-US" sz="1750" dirty="0"/>
          </a:p>
        </p:txBody>
      </p:sp>
      <p:sp>
        <p:nvSpPr>
          <p:cNvPr id="15" name="Shape 11"/>
          <p:cNvSpPr/>
          <p:nvPr/>
        </p:nvSpPr>
        <p:spPr>
          <a:xfrm>
            <a:off x="9222462" y="3552587"/>
            <a:ext cx="499943" cy="499943"/>
          </a:xfrm>
          <a:prstGeom prst="roundRect">
            <a:avLst>
              <a:gd name="adj" fmla="val 20000"/>
            </a:avLst>
          </a:prstGeom>
          <a:solidFill>
            <a:srgbClr val="182567"/>
          </a:solidFill>
          <a:ln w="7620">
            <a:solidFill>
              <a:srgbClr val="313E80"/>
            </a:solidFill>
            <a:prstDash val="solid"/>
          </a:ln>
        </p:spPr>
      </p:sp>
      <p:sp>
        <p:nvSpPr>
          <p:cNvPr id="16" name="Text 12"/>
          <p:cNvSpPr/>
          <p:nvPr/>
        </p:nvSpPr>
        <p:spPr>
          <a:xfrm>
            <a:off x="9382720" y="3594259"/>
            <a:ext cx="179427" cy="416481"/>
          </a:xfrm>
          <a:prstGeom prst="rect">
            <a:avLst/>
          </a:prstGeom>
          <a:noFill/>
          <a:ln/>
        </p:spPr>
        <p:txBody>
          <a:bodyPr wrap="none" rtlCol="0" anchor="t"/>
          <a:lstStyle/>
          <a:p>
            <a:pPr marL="0" indent="0" algn="ctr">
              <a:lnSpc>
                <a:spcPts val="3281"/>
              </a:lnSpc>
              <a:buNone/>
            </a:pPr>
            <a:r>
              <a:rPr lang="en-US" sz="2624" kern="0" spc="-79" dirty="0">
                <a:solidFill>
                  <a:srgbClr val="CFD0D8"/>
                </a:solidFill>
                <a:latin typeface="Roboto" pitchFamily="34" charset="0"/>
                <a:ea typeface="Roboto" pitchFamily="34" charset="-122"/>
                <a:cs typeface="Roboto" pitchFamily="34" charset="-120"/>
              </a:rPr>
              <a:t>3</a:t>
            </a:r>
            <a:endParaRPr lang="en-US" sz="2624" dirty="0"/>
          </a:p>
        </p:txBody>
      </p:sp>
      <p:sp>
        <p:nvSpPr>
          <p:cNvPr id="17" name="Text 13"/>
          <p:cNvSpPr/>
          <p:nvPr/>
        </p:nvSpPr>
        <p:spPr>
          <a:xfrm>
            <a:off x="9944576" y="3628906"/>
            <a:ext cx="2647950" cy="347186"/>
          </a:xfrm>
          <a:prstGeom prst="rect">
            <a:avLst/>
          </a:prstGeom>
          <a:noFill/>
          <a:ln/>
        </p:spPr>
        <p:txBody>
          <a:bodyPr wrap="none" rtlCol="0" anchor="t"/>
          <a:lstStyle/>
          <a:p>
            <a:pPr marL="0" indent="0">
              <a:lnSpc>
                <a:spcPts val="2734"/>
              </a:lnSpc>
              <a:buNone/>
            </a:pPr>
            <a:r>
              <a:rPr lang="en-US" sz="2187" kern="0" spc="-66" dirty="0">
                <a:solidFill>
                  <a:srgbClr val="CFD0D8"/>
                </a:solidFill>
                <a:latin typeface="Roboto" pitchFamily="34" charset="0"/>
                <a:ea typeface="Roboto" pitchFamily="34" charset="-122"/>
                <a:cs typeface="Roboto" pitchFamily="34" charset="-120"/>
              </a:rPr>
              <a:t>In-Place Sorting</a:t>
            </a:r>
            <a:endParaRPr lang="en-US" sz="2187" dirty="0"/>
          </a:p>
        </p:txBody>
      </p:sp>
      <p:sp>
        <p:nvSpPr>
          <p:cNvPr id="18" name="Text 14"/>
          <p:cNvSpPr/>
          <p:nvPr/>
        </p:nvSpPr>
        <p:spPr>
          <a:xfrm>
            <a:off x="9944576" y="4109323"/>
            <a:ext cx="2647950" cy="1421606"/>
          </a:xfrm>
          <a:prstGeom prst="rect">
            <a:avLst/>
          </a:prstGeom>
          <a:noFill/>
          <a:ln/>
        </p:spPr>
        <p:txBody>
          <a:bodyPr wrap="square" rtlCol="0" anchor="t"/>
          <a:lstStyle/>
          <a:p>
            <a:pPr marL="0" indent="0">
              <a:lnSpc>
                <a:spcPts val="2799"/>
              </a:lnSpc>
              <a:buNone/>
            </a:pPr>
            <a:r>
              <a:rPr lang="en-US" sz="1750" kern="0" spc="-35" dirty="0">
                <a:solidFill>
                  <a:srgbClr val="CFD0D8"/>
                </a:solidFill>
                <a:latin typeface="Roboto" pitchFamily="34" charset="0"/>
                <a:ea typeface="Roboto" pitchFamily="34" charset="-122"/>
                <a:cs typeface="Roboto" pitchFamily="34" charset="-120"/>
              </a:rPr>
              <a:t>Heap Sort elementləri yerində sıralayaraq, yalnız daimi miqdarda əlavə yaddaş yeri tələb edir.</a:t>
            </a:r>
            <a:endParaRPr lang="en-US" sz="1750"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18">
              <a:alpha val="80000"/>
            </a:srgbClr>
          </a:solidFill>
          <a:ln/>
        </p:spPr>
      </p:sp>
      <p:sp>
        <p:nvSpPr>
          <p:cNvPr id="6" name="Text 2"/>
          <p:cNvSpPr/>
          <p:nvPr/>
        </p:nvSpPr>
        <p:spPr>
          <a:xfrm>
            <a:off x="2037993" y="1649372"/>
            <a:ext cx="10265093"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Disadvantages  and Advantage of Heap Sort</a:t>
            </a:r>
            <a:endParaRPr lang="en-US" sz="4374" dirty="0"/>
          </a:p>
        </p:txBody>
      </p:sp>
      <p:sp>
        <p:nvSpPr>
          <p:cNvPr id="7" name="Text 3"/>
          <p:cNvSpPr/>
          <p:nvPr/>
        </p:nvSpPr>
        <p:spPr>
          <a:xfrm>
            <a:off x="2037993" y="3437453"/>
            <a:ext cx="10554414" cy="1066205"/>
          </a:xfrm>
          <a:prstGeom prst="rect">
            <a:avLst/>
          </a:prstGeom>
          <a:noFill/>
          <a:ln/>
        </p:spPr>
        <p:txBody>
          <a:bodyPr wrap="squar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Üstünlükləri: Optimallaşdırılmış performans, effektivlik və dəqiqlik bu alqoritmin bir neçə ən yaxşı keyfiyyətidir. Alqoritm də çox aşağı yaddaş istifadəsi ilə çox uyğundur. Heç bir əlavə yaddaş yeri işləmək üçün tələb olmur  Merge Sort və ya recursive Quick Sort-dan fərqli olaraq.</a:t>
            </a:r>
            <a:endParaRPr lang="en-US" sz="2400" dirty="0"/>
          </a:p>
        </p:txBody>
      </p:sp>
      <p:sp>
        <p:nvSpPr>
          <p:cNvPr id="8" name="Text 4"/>
          <p:cNvSpPr/>
          <p:nvPr/>
        </p:nvSpPr>
        <p:spPr>
          <a:xfrm>
            <a:off x="2037993" y="5064263"/>
            <a:ext cx="10554414" cy="1066205"/>
          </a:xfrm>
          <a:prstGeom prst="rect">
            <a:avLst/>
          </a:prstGeom>
          <a:noFill/>
          <a:ln/>
        </p:spPr>
        <p:txBody>
          <a:bodyPr wrap="square" rtlCol="0" anchor="t"/>
          <a:lstStyle/>
          <a:p>
            <a:pPr marL="0" indent="0">
              <a:lnSpc>
                <a:spcPts val="2799"/>
              </a:lnSpc>
              <a:buNone/>
            </a:pPr>
            <a:r>
              <a:rPr lang="en-US" sz="2400" kern="0" spc="-35" dirty="0">
                <a:solidFill>
                  <a:srgbClr val="CFD0D8"/>
                </a:solidFill>
                <a:latin typeface="Roboto" pitchFamily="34" charset="0"/>
                <a:ea typeface="Roboto" pitchFamily="34" charset="-122"/>
                <a:cs typeface="Roboto" pitchFamily="34" charset="-120"/>
              </a:rPr>
              <a:t>Dezavantajlar: "Heap Sort" yüksək mürəkkəb məlumatlarla işləyərkən qeyri-sabit, bahalı və çox da effektiv olmayan hesab olunur.Alqoritmin sabit sıralama alqoritmi adlandırılması üçün onun ən pis halda iş vaxtı sabit olmalıdır.Heap Sort ən pis halda O(n log n) malikdir, buna görə də bu zaman qeyri-sabit olur.</a:t>
            </a:r>
            <a:endParaRPr lang="en-US" sz="2400" dirty="0"/>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1670923"/>
            <a:ext cx="5554980" cy="694373"/>
          </a:xfrm>
          <a:prstGeom prst="rect">
            <a:avLst/>
          </a:prstGeom>
          <a:noFill/>
          <a:ln/>
        </p:spPr>
        <p:txBody>
          <a:bodyPr wrap="none" rtlCol="0" anchor="t"/>
          <a:lstStyle/>
          <a:p>
            <a:pPr marL="0" indent="0">
              <a:lnSpc>
                <a:spcPts val="5468"/>
              </a:lnSpc>
              <a:buNone/>
            </a:pPr>
            <a:r>
              <a:rPr lang="en-US" sz="4374" kern="0" spc="-131" dirty="0">
                <a:solidFill>
                  <a:srgbClr val="FFFFFF"/>
                </a:solidFill>
                <a:latin typeface="Roboto" pitchFamily="34" charset="0"/>
                <a:ea typeface="Roboto" pitchFamily="34" charset="-122"/>
                <a:cs typeface="Roboto" pitchFamily="34" charset="-120"/>
              </a:rPr>
              <a:t> Insertion  Sort </a:t>
            </a:r>
            <a:endParaRPr lang="en-US" sz="4374" dirty="0"/>
          </a:p>
        </p:txBody>
      </p:sp>
      <p:sp>
        <p:nvSpPr>
          <p:cNvPr id="5" name="Text 2"/>
          <p:cNvSpPr/>
          <p:nvPr/>
        </p:nvSpPr>
        <p:spPr>
          <a:xfrm>
            <a:off x="2037993" y="2698552"/>
            <a:ext cx="3855958" cy="416481"/>
          </a:xfrm>
          <a:prstGeom prst="rect">
            <a:avLst/>
          </a:prstGeom>
          <a:noFill/>
          <a:ln/>
        </p:spPr>
        <p:txBody>
          <a:bodyPr wrap="none" rtlCol="0" anchor="t"/>
          <a:lstStyle/>
          <a:p>
            <a:pPr marL="0" indent="0">
              <a:lnSpc>
                <a:spcPts val="3281"/>
              </a:lnSpc>
              <a:buNone/>
            </a:pPr>
            <a:r>
              <a:rPr lang="en-US" sz="2624" kern="0" spc="-79" dirty="0">
                <a:solidFill>
                  <a:srgbClr val="FFFFFF"/>
                </a:solidFill>
                <a:latin typeface="Roboto" pitchFamily="34" charset="0"/>
                <a:ea typeface="Roboto" pitchFamily="34" charset="-122"/>
                <a:cs typeface="Roboto" pitchFamily="34" charset="-120"/>
              </a:rPr>
              <a:t>Sıralama Alqoritması nədir?</a:t>
            </a:r>
            <a:endParaRPr lang="en-US" sz="2624" dirty="0"/>
          </a:p>
        </p:txBody>
      </p:sp>
      <p:sp>
        <p:nvSpPr>
          <p:cNvPr id="6" name="Text 3"/>
          <p:cNvSpPr/>
          <p:nvPr/>
        </p:nvSpPr>
        <p:spPr>
          <a:xfrm>
            <a:off x="2037993" y="3448288"/>
            <a:ext cx="10554414" cy="3110389"/>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Sıralama alqoritmaları kompüter elmləri sahəsində vacib əhəmiyyət kəsb edir. Sıralama alqoritmaları vasitəsilə hər hansı bir proqramda şəkillər, text fayllar, videolar, həcminə, ən təzə və ya ən köhnə xüsusiyyətlərinə görə sıralanırlar. Məsələn excell proqramında insanların adlarına görə, adlar eynidirsə soyadlarına görə sıralayır. Sıralama dedik də bu nəzərdə tutulur və həmin proqramların hamısında sıralama varsa, o sıralamalar sıralama alqoritması ilə işləyir. Ümumilikdə proqramlaşdırılmada sıralama alqoritması dedikdə bu nəzərdə tutulur.</a:t>
            </a:r>
            <a:endParaRPr lang="en-US" sz="2187"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2037993" y="2231946"/>
            <a:ext cx="10554414" cy="444341"/>
          </a:xfrm>
          <a:prstGeom prst="rect">
            <a:avLst/>
          </a:prstGeom>
          <a:noFill/>
          <a:ln/>
        </p:spPr>
        <p:txBody>
          <a:bodyPr wrap="none" rtlCol="0" anchor="t"/>
          <a:lstStyle/>
          <a:p>
            <a:pPr marL="0" indent="0">
              <a:lnSpc>
                <a:spcPts val="3499"/>
              </a:lnSpc>
              <a:buNone/>
            </a:pPr>
            <a:r>
              <a:rPr lang="en-US" sz="2187" b="1" kern="0" spc="-35" dirty="0">
                <a:solidFill>
                  <a:srgbClr val="CFD0D8"/>
                </a:solidFill>
                <a:latin typeface="Roboto" pitchFamily="34" charset="0"/>
                <a:ea typeface="Roboto" pitchFamily="34" charset="-122"/>
                <a:cs typeface="Roboto" pitchFamily="34" charset="-120"/>
              </a:rPr>
              <a:t>Sort sıralama necə baş verir? </a:t>
            </a:r>
            <a:endParaRPr lang="en-US" sz="2187" dirty="0"/>
          </a:p>
        </p:txBody>
      </p:sp>
      <p:sp>
        <p:nvSpPr>
          <p:cNvPr id="5" name="Text 2"/>
          <p:cNvSpPr/>
          <p:nvPr/>
        </p:nvSpPr>
        <p:spPr>
          <a:xfrm>
            <a:off x="2037993" y="2926199"/>
            <a:ext cx="10554414" cy="2666048"/>
          </a:xfrm>
          <a:prstGeom prst="rect">
            <a:avLst/>
          </a:prstGeom>
          <a:noFill/>
          <a:ln/>
        </p:spPr>
        <p:txBody>
          <a:bodyPr wrap="square" rtlCol="0" anchor="t"/>
          <a:lstStyle/>
          <a:p>
            <a:pPr marL="0" indent="0">
              <a:lnSpc>
                <a:spcPts val="3499"/>
              </a:lnSpc>
              <a:buNone/>
            </a:pPr>
            <a:r>
              <a:rPr lang="en-US" sz="2187" b="1" kern="0" spc="-35" dirty="0">
                <a:solidFill>
                  <a:srgbClr val="CFD0D8"/>
                </a:solidFill>
                <a:latin typeface="Roboto" pitchFamily="34" charset="0"/>
                <a:ea typeface="Roboto" pitchFamily="34" charset="-122"/>
                <a:cs typeface="Roboto" pitchFamily="34" charset="-120"/>
              </a:rPr>
              <a:t>1)İlk öncə massivin birinci yox, bir sonrakı indeksini əsas olaraq götürürük və götürdüyümüz indeksi bir dəyişəndə saxlayırıq və o dəyişənin adını açar söz kimi təyin edirik. Sonra bu götürülən dəyişəndə saxlanılan dəyər hər dəfə dövr proses elədikcə özündən əvvəlki indeksin dəyəri ilə müqayisə olunur. Əgər müqayisə doğrudursa, yerləri dəyişdirilir, yəni swap algoritması baş verir. Aşağıdakı şəkil 1-də bu proses ətraflı olaraq göstərilmişdir.</a:t>
            </a:r>
            <a:endParaRPr lang="en-US" sz="2187" dirty="0"/>
          </a:p>
        </p:txBody>
      </p:sp>
      <p:sp>
        <p:nvSpPr>
          <p:cNvPr id="6" name="Text 3"/>
          <p:cNvSpPr/>
          <p:nvPr/>
        </p:nvSpPr>
        <p:spPr>
          <a:xfrm>
            <a:off x="2037993" y="5842159"/>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2037993" y="1679138"/>
            <a:ext cx="7653457" cy="4871323"/>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1152621" y="937316"/>
            <a:ext cx="10554414" cy="1333024"/>
          </a:xfrm>
          <a:prstGeom prst="rect">
            <a:avLst/>
          </a:prstGeom>
          <a:noFill/>
          <a:ln/>
        </p:spPr>
        <p:txBody>
          <a:bodyPr wrap="square" rtlCol="0" anchor="t"/>
          <a:lstStyle/>
          <a:p>
            <a:pPr marL="0" indent="0">
              <a:lnSpc>
                <a:spcPts val="3499"/>
              </a:lnSpc>
              <a:buNone/>
            </a:pPr>
            <a:r>
              <a:rPr lang="en-US" sz="2187" kern="0" spc="-35" dirty="0">
                <a:solidFill>
                  <a:srgbClr val="CFD0D8"/>
                </a:solidFill>
                <a:latin typeface="Roboto" pitchFamily="34" charset="0"/>
                <a:ea typeface="Roboto" pitchFamily="34" charset="-122"/>
                <a:cs typeface="Roboto" pitchFamily="34" charset="-120"/>
              </a:rPr>
              <a:t>2)Daha sonra növbəti indeksin dəyəri key adlı dəyişəndə saxlanılır və o da özlüyündən əvvəlki indeksin dəyəri ilə müqayisəyə girməyə başlayır, əgər müqayisə doğrudursa yerlər dəyişdirilir. Aşağıdakı şəkil 2-də bu proses ətraflı olaraq göstərilmişdir.</a:t>
            </a:r>
            <a:endParaRPr lang="en-US" sz="2187" dirty="0"/>
          </a:p>
        </p:txBody>
      </p:sp>
      <p:pic>
        <p:nvPicPr>
          <p:cNvPr id="7" name="Image 1" descr="preencoded.png">
            <a:extLst>
              <a:ext uri="{FF2B5EF4-FFF2-40B4-BE49-F238E27FC236}">
                <a16:creationId xmlns:a16="http://schemas.microsoft.com/office/drawing/2014/main" id="{46B55BD7-1150-0010-F00E-4B7DA1A7416B}"/>
              </a:ext>
            </a:extLst>
          </p:cNvPr>
          <p:cNvPicPr>
            <a:picLocks noChangeAspect="1"/>
          </p:cNvPicPr>
          <p:nvPr/>
        </p:nvPicPr>
        <p:blipFill>
          <a:blip r:embed="rId4"/>
          <a:stretch>
            <a:fillRect/>
          </a:stretch>
        </p:blipFill>
        <p:spPr>
          <a:xfrm>
            <a:off x="1377553" y="2860207"/>
            <a:ext cx="5937647" cy="4779526"/>
          </a:xfrm>
          <a:prstGeom prst="rect">
            <a:avLst/>
          </a:prstGeom>
        </p:spPr>
      </p:pic>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Özel</PresentationFormat>
  <Paragraphs>0</Paragraphs>
  <Slides>30</Slides>
  <Notes>28</Notes>
  <HiddenSlides>0</HiddenSlides>
  <MMClips>0</MMClips>
  <ScaleCrop>false</ScaleCrop>
  <HeadingPairs>
    <vt:vector size="4" baseType="variant">
      <vt:variant>
        <vt:lpstr>Tema</vt:lpstr>
      </vt:variant>
      <vt:variant>
        <vt:i4>1</vt:i4>
      </vt:variant>
      <vt:variant>
        <vt:lpstr>Slayt Başlıkları</vt:lpstr>
      </vt:variant>
      <vt:variant>
        <vt:i4>30</vt:i4>
      </vt:variant>
    </vt:vector>
  </HeadingPairs>
  <TitlesOfParts>
    <vt:vector size="31"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Mine Memmedli</cp:lastModifiedBy>
  <cp:revision>5</cp:revision>
  <dcterms:created xsi:type="dcterms:W3CDTF">2024-03-12T19:38:51Z</dcterms:created>
  <dcterms:modified xsi:type="dcterms:W3CDTF">2024-03-12T20:21:03Z</dcterms:modified>
</cp:coreProperties>
</file>